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0" r:id="rId2"/>
    <p:sldId id="288" r:id="rId3"/>
    <p:sldId id="326" r:id="rId4"/>
    <p:sldId id="349" r:id="rId5"/>
    <p:sldId id="329" r:id="rId6"/>
    <p:sldId id="345" r:id="rId7"/>
    <p:sldId id="334" r:id="rId8"/>
    <p:sldId id="346" r:id="rId9"/>
    <p:sldId id="352" r:id="rId10"/>
    <p:sldId id="351" r:id="rId11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ás Tóth" initials="TT" lastIdx="6" clrIdx="0">
    <p:extLst>
      <p:ext uri="{19B8F6BF-5375-455C-9EA6-DF929625EA0E}">
        <p15:presenceInfo xmlns:p15="http://schemas.microsoft.com/office/powerpoint/2012/main" xmlns="" userId="27ce1ca8f1c5c943" providerId="Windows Live"/>
      </p:ext>
    </p:extLst>
  </p:cmAuthor>
  <p:cmAuthor id="2" name="Zsófi" initials="Z" lastIdx="6" clrIdx="1">
    <p:extLst>
      <p:ext uri="{19B8F6BF-5375-455C-9EA6-DF929625EA0E}">
        <p15:presenceInfo xmlns:p15="http://schemas.microsoft.com/office/powerpoint/2012/main" xmlns="" userId="Zsóf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A45E"/>
    <a:srgbClr val="C7702F"/>
    <a:srgbClr val="2A5B69"/>
    <a:srgbClr val="F8BE78"/>
    <a:srgbClr val="D18F47"/>
    <a:srgbClr val="D07938"/>
    <a:srgbClr val="FF9900"/>
    <a:srgbClr val="E1F4FF"/>
    <a:srgbClr val="8EC0D2"/>
    <a:srgbClr val="377E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48" d="100"/>
          <a:sy n="48" d="100"/>
        </p:scale>
        <p:origin x="-2292" y="-11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3F74-E3B4-46C3-9CE1-213A3BB72358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AD1D1-D9ED-4576-8E6C-E98742AA2AF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386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0632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991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5319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010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276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189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288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50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7831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675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692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C839-7EB0-42B3-AEDE-6DDC1E6A93D0}" type="datetimeFigureOut">
              <a:rPr lang="hu-HU" smtClean="0"/>
              <a:pPr/>
              <a:t>2021.03.24.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C9D6-31B9-454E-BC4F-AF394889E97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042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VITAFORT_MARHA_FEHER_HA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214296"/>
            <a:ext cx="1214414" cy="1214414"/>
          </a:xfrm>
          <a:prstGeom prst="rect">
            <a:avLst/>
          </a:prstGeom>
        </p:spPr>
      </p:pic>
      <p:sp>
        <p:nvSpPr>
          <p:cNvPr id="7" name="Ötszög 6"/>
          <p:cNvSpPr/>
          <p:nvPr/>
        </p:nvSpPr>
        <p:spPr>
          <a:xfrm>
            <a:off x="142844" y="357172"/>
            <a:ext cx="6892819" cy="420832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</a:rPr>
              <a:t>Enzim termékek és fermentációs kivonatok a </a:t>
            </a:r>
            <a:r>
              <a:rPr lang="hu-HU" sz="32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</a:rPr>
              <a:t>Vitafort</a:t>
            </a:r>
            <a:r>
              <a:rPr lang="hu-HU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</a:rPr>
              <a:t> Zrt. takarmányozási gyakorlatában</a:t>
            </a:r>
            <a:endParaRPr lang="en-GB" sz="32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14282" y="50004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err="1">
                <a:solidFill>
                  <a:schemeClr val="bg1">
                    <a:lumMod val="95000"/>
                  </a:schemeClr>
                </a:solidFill>
                <a:latin typeface="DIN PFL" pitchFamily="50" charset="-18"/>
              </a:rPr>
              <a:t>www.vitafort.hu</a:t>
            </a:r>
            <a:endParaRPr lang="hu-HU" sz="2000" b="1" dirty="0">
              <a:solidFill>
                <a:schemeClr val="bg1">
                  <a:lumMod val="95000"/>
                </a:schemeClr>
              </a:solidFill>
              <a:latin typeface="DIN PFL" pitchFamily="50" charset="-18"/>
            </a:endParaRPr>
          </a:p>
        </p:txBody>
      </p:sp>
      <p:pic>
        <p:nvPicPr>
          <p:cNvPr id="3" name="Kép 2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923A98D4-4926-45D5-8088-4BE503F452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4158" y="4565500"/>
            <a:ext cx="1275528" cy="519377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xmlns="" id="{1D9A0E83-4739-49E8-9A84-8542DA7D42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4088068"/>
            <a:ext cx="642942" cy="342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9485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Ötszög 6">
            <a:extLst>
              <a:ext uri="{FF2B5EF4-FFF2-40B4-BE49-F238E27FC236}">
                <a16:creationId xmlns:a16="http://schemas.microsoft.com/office/drawing/2014/main" xmlns="" id="{BD7FA139-1718-40D9-A4E6-A12743584B3E}"/>
              </a:ext>
            </a:extLst>
          </p:cNvPr>
          <p:cNvSpPr/>
          <p:nvPr/>
        </p:nvSpPr>
        <p:spPr>
          <a:xfrm>
            <a:off x="142844" y="357172"/>
            <a:ext cx="6892819" cy="420832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KÖSZÖNJÜK MEGTISZTELŐ FIGYELMÜKET! </a:t>
            </a:r>
            <a:endParaRPr lang="en-GB" sz="24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607587" y="2787774"/>
            <a:ext cx="192882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2000" b="1" dirty="0" err="1">
                <a:solidFill>
                  <a:schemeClr val="bg1">
                    <a:lumMod val="95000"/>
                  </a:schemeClr>
                </a:solidFill>
                <a:latin typeface="DIN PFL" pitchFamily="50" charset="-18"/>
              </a:rPr>
              <a:t>www.vitafort.hu</a:t>
            </a:r>
            <a:endParaRPr lang="hu-HU" sz="2000" b="1" dirty="0">
              <a:solidFill>
                <a:schemeClr val="bg1">
                  <a:lumMod val="95000"/>
                </a:schemeClr>
              </a:solidFill>
              <a:latin typeface="DIN PFL" pitchFamily="50" charset="-18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85720" y="544504"/>
            <a:ext cx="3857652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i="1" dirty="0">
                <a:solidFill>
                  <a:schemeClr val="bg1">
                    <a:lumMod val="95000"/>
                  </a:schemeClr>
                </a:solidFill>
                <a:latin typeface="DIN PFL" pitchFamily="50" charset="-18"/>
              </a:rPr>
              <a:t>Takarmányozás világszínvonalon</a:t>
            </a:r>
          </a:p>
        </p:txBody>
      </p:sp>
      <p:pic>
        <p:nvPicPr>
          <p:cNvPr id="2" name="Kép 1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688E19B7-996B-422F-BD31-0D19C21913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4158" y="4565500"/>
            <a:ext cx="1275528" cy="519377"/>
          </a:xfrm>
          <a:prstGeom prst="rect">
            <a:avLst/>
          </a:prstGeom>
        </p:spPr>
      </p:pic>
      <p:pic>
        <p:nvPicPr>
          <p:cNvPr id="3" name="Kép 2" descr="VITAFORT_MARHA_FEHER_HATTER.PNG">
            <a:extLst>
              <a:ext uri="{FF2B5EF4-FFF2-40B4-BE49-F238E27FC236}">
                <a16:creationId xmlns:a16="http://schemas.microsoft.com/office/drawing/2014/main" xmlns="" id="{EB15FF36-53A2-40B0-919A-6AE9B5A54F9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6"/>
            <a:ext cx="1214414" cy="1214414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36712902-5BB3-4885-8E2D-0EDEA555CA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4088068"/>
            <a:ext cx="642942" cy="342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3834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/>
          <p:cNvSpPr txBox="1"/>
          <p:nvPr/>
        </p:nvSpPr>
        <p:spPr>
          <a:xfrm>
            <a:off x="324625" y="771550"/>
            <a:ext cx="8494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e</a:t>
            </a:r>
            <a:r>
              <a:rPr lang="en-GB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xog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én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enz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me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 specifikus aktivitással rendelkeznek és általában gazdasági haszonállatok takarmányaiban alkalmazzák őket a különböző tápanyagok (pl. keményítő fehérje, rost) emésztésének javítása érdekében.</a:t>
            </a:r>
            <a:endParaRPr lang="en-GB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91143" y="2214560"/>
            <a:ext cx="53936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Segítik a mikrobák </a:t>
            </a:r>
            <a:r>
              <a:rPr lang="hu-HU" sz="1400" dirty="0" smtClean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takarmánykomponensekhez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történő kapcsolódását és kolonizációját, ami nagyobb fermentációs hatékonyságot eredményez (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szinergizmus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). Ezáltal nagyobb mennyiségben válnak hozzáférhetővé a tápanyagok, illetve a nehezen hozzáférhető takarmány komponensek (pl. 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pe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ktinek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mannánok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b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Működésük révén az adagban található o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ligos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harid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ok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képesek kifejteni 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prebiotikus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hatásukat a bendő-, illetve bélflóra támogatása, illetve a káros mikrobák kiszorítása érdekében.</a:t>
            </a:r>
            <a:b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hu-HU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Feltáró tevékenységük révén javítják a takarmányok hasznosulását.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724128" y="4648382"/>
            <a:ext cx="3366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Endo-1,4-b</a:t>
            </a:r>
            <a:r>
              <a:rPr lang="hu-HU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é</a:t>
            </a:r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ta-x</a:t>
            </a:r>
            <a:r>
              <a:rPr lang="hu-HU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i</a:t>
            </a:r>
            <a:r>
              <a:rPr lang="en-US" sz="800" dirty="0" err="1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lan</a:t>
            </a:r>
            <a:r>
              <a:rPr lang="hu-HU" sz="800" dirty="0" err="1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áz</a:t>
            </a:r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. Jawahar Swaminathan, Eur</a:t>
            </a:r>
            <a:r>
              <a:rPr lang="hu-HU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ó</a:t>
            </a:r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pa</a:t>
            </a:r>
            <a:r>
              <a:rPr lang="hu-HU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i</a:t>
            </a:r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 </a:t>
            </a:r>
            <a:r>
              <a:rPr lang="en-US" sz="800" dirty="0" err="1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Bioinformati</a:t>
            </a:r>
            <a:r>
              <a:rPr lang="hu-HU" sz="800" dirty="0" err="1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kai</a:t>
            </a:r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 </a:t>
            </a:r>
            <a:r>
              <a:rPr lang="hu-HU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Intézet</a:t>
            </a:r>
            <a:r>
              <a:rPr lang="en-US" sz="8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, Wikimedia Commons </a:t>
            </a:r>
            <a:endParaRPr lang="en-GB" sz="8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1970" y="2283719"/>
            <a:ext cx="3166905" cy="2304256"/>
          </a:xfrm>
          <a:prstGeom prst="rect">
            <a:avLst/>
          </a:prstGeom>
          <a:ln w="38100" cap="sq">
            <a:solidFill>
              <a:srgbClr val="C7702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Ötszög 4">
            <a:extLst>
              <a:ext uri="{FF2B5EF4-FFF2-40B4-BE49-F238E27FC236}">
                <a16:creationId xmlns:a16="http://schemas.microsoft.com/office/drawing/2014/main" xmlns="" id="{D3FD575D-D557-45A3-86CE-F928AED6C6DC}"/>
              </a:ext>
            </a:extLst>
          </p:cNvPr>
          <p:cNvSpPr/>
          <p:nvPr/>
        </p:nvSpPr>
        <p:spPr>
          <a:xfrm>
            <a:off x="179512" y="220810"/>
            <a:ext cx="2376264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hu-HU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exogén</a:t>
            </a:r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enzimek</a:t>
            </a:r>
            <a:endParaRPr lang="en-GB" sz="18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A9790D47-2E70-43D7-BA1D-BC702D186C81}"/>
              </a:ext>
            </a:extLst>
          </p:cNvPr>
          <p:cNvSpPr txBox="1"/>
          <p:nvPr/>
        </p:nvSpPr>
        <p:spPr>
          <a:xfrm>
            <a:off x="251520" y="1741063"/>
            <a:ext cx="848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8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 Semibold" panose="020B0702040204020203" pitchFamily="34" charset="0"/>
              </a:rPr>
              <a:t>Hatásmechanizmusuk három módon jellemezhető </a:t>
            </a:r>
            <a:r>
              <a:rPr lang="en-GB" sz="15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GB" sz="1500" i="1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Paloheimo</a:t>
            </a:r>
            <a:r>
              <a:rPr lang="en-GB" sz="1500" i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500" i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és </a:t>
            </a:r>
            <a:r>
              <a:rPr lang="hu-HU" sz="1500" i="1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mtsai</a:t>
            </a:r>
            <a:r>
              <a:rPr lang="en-GB" sz="15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2010)</a:t>
            </a:r>
            <a:r>
              <a:rPr lang="en-GB" sz="18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 Semibold" panose="020B0702040204020203" pitchFamily="34" charset="0"/>
              </a:rPr>
              <a:t>:</a:t>
            </a:r>
            <a:endParaRPr lang="hu-HU" sz="18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Kép 7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FF5A6EE8-0AC1-4F00-84CE-AD0D9237D4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887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/>
          <p:cNvSpPr txBox="1"/>
          <p:nvPr/>
        </p:nvSpPr>
        <p:spPr>
          <a:xfrm>
            <a:off x="496481" y="1001499"/>
            <a:ext cx="50184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FERMENT</a:t>
            </a:r>
            <a:r>
              <a:rPr lang="hu-HU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ÁCIÓS</a:t>
            </a:r>
            <a:r>
              <a:rPr lang="en-GB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KIVONATOK</a:t>
            </a:r>
            <a:endParaRPr lang="en-GB" sz="1600" b="1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hu-HU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ktériumok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illetve gombák termelik őket.</a:t>
            </a:r>
            <a:endParaRPr lang="en-GB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Sokkal stabilabbak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kombinált aktivitás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de kevesebb mennyiség.</a:t>
            </a:r>
            <a:endParaRPr lang="en-GB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enzimek mellett sok egyéb tápanyagot is tartalmaznak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vitaminok, nukleinsavak, aminosavak, stb.)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GB" sz="1400" i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Newbold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1995)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hu-HU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hu-HU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TISZTÍTOTT </a:t>
            </a:r>
            <a:r>
              <a:rPr lang="en-GB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ENZ</a:t>
            </a:r>
            <a:r>
              <a:rPr lang="hu-HU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GB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ME</a:t>
            </a:r>
            <a:r>
              <a:rPr lang="hu-HU" sz="1600" b="1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</a:t>
            </a:r>
            <a:endParaRPr lang="en-GB" sz="1600" b="1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Specifi</a:t>
            </a:r>
            <a:r>
              <a:rPr lang="hu-HU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kus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aktivitás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(am</a:t>
            </a:r>
            <a:r>
              <a:rPr lang="hu-HU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iláz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proteáz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stb.).</a:t>
            </a:r>
            <a:endParaRPr lang="en-GB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Tisztítottságuk következtében jóval érzékenyebb a környezeti hatásokra (pl. bendőfermentáció).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Tisztítási folyamatok: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precipitáció (kicsapás), centrifugálás, szűrés, </a:t>
            </a:r>
            <a:r>
              <a:rPr lang="hu-HU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mikroszűrés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(molekula tömeg alapján), kromatográfiás elkülönítés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hu-HU" sz="1400" i="1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Bajpai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2014)</a:t>
            </a:r>
            <a:r>
              <a:rPr lang="en-GB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sp>
        <p:nvSpPr>
          <p:cNvPr id="3" name="Lefelé nyíl 2"/>
          <p:cNvSpPr/>
          <p:nvPr/>
        </p:nvSpPr>
        <p:spPr>
          <a:xfrm rot="19409073">
            <a:off x="5805596" y="1013247"/>
            <a:ext cx="504056" cy="1408222"/>
          </a:xfrm>
          <a:prstGeom prst="downArrow">
            <a:avLst/>
          </a:prstGeom>
          <a:solidFill>
            <a:srgbClr val="F8A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Ba</a:t>
            </a:r>
            <a:r>
              <a:rPr lang="hu-HU" sz="16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ktériumok</a:t>
            </a:r>
            <a:endParaRPr lang="en-GB" sz="1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10" name="Lefelé nyíl 9"/>
          <p:cNvSpPr/>
          <p:nvPr/>
        </p:nvSpPr>
        <p:spPr>
          <a:xfrm rot="20069758">
            <a:off x="7490954" y="3188024"/>
            <a:ext cx="288032" cy="1267586"/>
          </a:xfrm>
          <a:prstGeom prst="downArrow">
            <a:avLst/>
          </a:prstGeom>
          <a:solidFill>
            <a:srgbClr val="C7702F"/>
          </a:solidFill>
          <a:ln w="25400"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elé nyíl 6"/>
          <p:cNvSpPr/>
          <p:nvPr/>
        </p:nvSpPr>
        <p:spPr>
          <a:xfrm rot="2035336">
            <a:off x="7229649" y="1043955"/>
            <a:ext cx="504056" cy="1364757"/>
          </a:xfrm>
          <a:prstGeom prst="downArrow">
            <a:avLst/>
          </a:prstGeom>
          <a:solidFill>
            <a:srgbClr val="F8A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sz="1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Gombák</a:t>
            </a:r>
            <a:endParaRPr lang="en-GB" sz="1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616061" y="3850052"/>
            <a:ext cx="1634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Tisztított enzim</a:t>
            </a:r>
            <a:endParaRPr lang="en-GB" sz="16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803285" y="4462099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2A5B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Ferment</a:t>
            </a:r>
            <a:r>
              <a:rPr lang="hu-HU" sz="1600" dirty="0" err="1">
                <a:solidFill>
                  <a:srgbClr val="2A5B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ációs</a:t>
            </a:r>
            <a:r>
              <a:rPr lang="hu-HU" sz="1600" dirty="0">
                <a:solidFill>
                  <a:srgbClr val="2A5B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 kivonat</a:t>
            </a:r>
            <a:endParaRPr lang="en-GB" sz="1600" dirty="0">
              <a:solidFill>
                <a:srgbClr val="2A5B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14" name="Lefelé nyílbuborék 13"/>
          <p:cNvSpPr/>
          <p:nvPr/>
        </p:nvSpPr>
        <p:spPr>
          <a:xfrm>
            <a:off x="5785171" y="3241084"/>
            <a:ext cx="1296144" cy="608968"/>
          </a:xfrm>
          <a:prstGeom prst="downArrowCallout">
            <a:avLst/>
          </a:prstGeom>
          <a:solidFill>
            <a:srgbClr val="F8A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Tisztítás</a:t>
            </a:r>
            <a:endParaRPr lang="en-GB" sz="1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4" name="Ötszög 4">
            <a:extLst>
              <a:ext uri="{FF2B5EF4-FFF2-40B4-BE49-F238E27FC236}">
                <a16:creationId xmlns:a16="http://schemas.microsoft.com/office/drawing/2014/main" xmlns="" id="{5368C0DC-09EE-4891-807D-A738B0616979}"/>
              </a:ext>
            </a:extLst>
          </p:cNvPr>
          <p:cNvSpPr/>
          <p:nvPr/>
        </p:nvSpPr>
        <p:spPr>
          <a:xfrm>
            <a:off x="179512" y="220810"/>
            <a:ext cx="3312368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hu-HU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exogén</a:t>
            </a:r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enzimek előállítása</a:t>
            </a:r>
            <a:endParaRPr lang="en-GB" sz="18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5785171" y="2336153"/>
            <a:ext cx="2016224" cy="875398"/>
          </a:xfrm>
          <a:prstGeom prst="roundRect">
            <a:avLst/>
          </a:prstGeom>
          <a:solidFill>
            <a:srgbClr val="C7702F"/>
          </a:solidFill>
          <a:ln w="2540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Ferment</a:t>
            </a:r>
            <a:r>
              <a:rPr lang="hu-HU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cs typeface="Segoe UI" panose="020B0502040204020203" pitchFamily="34" charset="0"/>
              </a:rPr>
              <a:t>áció</a:t>
            </a: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cs typeface="Segoe UI" panose="020B0502040204020203" pitchFamily="34" charset="0"/>
            </a:endParaRPr>
          </a:p>
        </p:txBody>
      </p:sp>
      <p:pic>
        <p:nvPicPr>
          <p:cNvPr id="9" name="Kép 8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66840E73-25E0-4632-86B4-2A3E41D64C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138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Egyenes összekötő 86">
            <a:extLst>
              <a:ext uri="{FF2B5EF4-FFF2-40B4-BE49-F238E27FC236}">
                <a16:creationId xmlns:a16="http://schemas.microsoft.com/office/drawing/2014/main" xmlns="" id="{C210A194-233F-4369-BFCC-67EC38ACE108}"/>
              </a:ext>
            </a:extLst>
          </p:cNvPr>
          <p:cNvCxnSpPr>
            <a:cxnSpLocks/>
          </p:cNvCxnSpPr>
          <p:nvPr/>
        </p:nvCxnSpPr>
        <p:spPr>
          <a:xfrm>
            <a:off x="243658" y="3958337"/>
            <a:ext cx="7380000" cy="0"/>
          </a:xfrm>
          <a:prstGeom prst="line">
            <a:avLst/>
          </a:prstGeom>
          <a:ln w="25400" cap="rnd" cmpd="sng" algn="ctr">
            <a:solidFill>
              <a:srgbClr val="2A5B69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4" name="Egyenes összekötő nyíllal 103">
            <a:extLst>
              <a:ext uri="{FF2B5EF4-FFF2-40B4-BE49-F238E27FC236}">
                <a16:creationId xmlns:a16="http://schemas.microsoft.com/office/drawing/2014/main" xmlns="" id="{EA8C8E07-C2D1-44D6-9BF7-CC5A41468A74}"/>
              </a:ext>
            </a:extLst>
          </p:cNvPr>
          <p:cNvCxnSpPr>
            <a:cxnSpLocks/>
          </p:cNvCxnSpPr>
          <p:nvPr/>
        </p:nvCxnSpPr>
        <p:spPr>
          <a:xfrm flipH="1">
            <a:off x="6596266" y="3086045"/>
            <a:ext cx="875091" cy="1398094"/>
          </a:xfrm>
          <a:prstGeom prst="straightConnector1">
            <a:avLst/>
          </a:prstGeom>
          <a:ln w="381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Egyenes összekötő nyíllal 76">
            <a:extLst>
              <a:ext uri="{FF2B5EF4-FFF2-40B4-BE49-F238E27FC236}">
                <a16:creationId xmlns:a16="http://schemas.microsoft.com/office/drawing/2014/main" xmlns="" id="{3DCEC25A-4A35-46A9-95F0-C2C81DEA8A72}"/>
              </a:ext>
            </a:extLst>
          </p:cNvPr>
          <p:cNvCxnSpPr>
            <a:cxnSpLocks/>
          </p:cNvCxnSpPr>
          <p:nvPr/>
        </p:nvCxnSpPr>
        <p:spPr>
          <a:xfrm flipH="1">
            <a:off x="6597105" y="3084584"/>
            <a:ext cx="875091" cy="1398094"/>
          </a:xfrm>
          <a:prstGeom prst="straightConnector1">
            <a:avLst/>
          </a:prstGeom>
          <a:ln w="635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xmlns="" id="{8E9ED286-7F4D-434D-AAD2-131F6B8F271E}"/>
              </a:ext>
            </a:extLst>
          </p:cNvPr>
          <p:cNvCxnSpPr>
            <a:cxnSpLocks/>
          </p:cNvCxnSpPr>
          <p:nvPr/>
        </p:nvCxnSpPr>
        <p:spPr>
          <a:xfrm flipH="1">
            <a:off x="6276697" y="4032146"/>
            <a:ext cx="113094" cy="456465"/>
          </a:xfrm>
          <a:prstGeom prst="straightConnector1">
            <a:avLst/>
          </a:prstGeom>
          <a:ln w="381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6" name="Egyenes összekötő nyíllal 75">
            <a:extLst>
              <a:ext uri="{FF2B5EF4-FFF2-40B4-BE49-F238E27FC236}">
                <a16:creationId xmlns:a16="http://schemas.microsoft.com/office/drawing/2014/main" xmlns="" id="{82F93DF4-0634-4E20-B6F0-E36A741F7D66}"/>
              </a:ext>
            </a:extLst>
          </p:cNvPr>
          <p:cNvCxnSpPr>
            <a:cxnSpLocks/>
          </p:cNvCxnSpPr>
          <p:nvPr/>
        </p:nvCxnSpPr>
        <p:spPr>
          <a:xfrm flipH="1">
            <a:off x="6276697" y="4032381"/>
            <a:ext cx="113094" cy="456465"/>
          </a:xfrm>
          <a:prstGeom prst="straightConnector1">
            <a:avLst/>
          </a:prstGeom>
          <a:ln w="635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1" name="Egyenes összekötő nyíllal 100">
            <a:extLst>
              <a:ext uri="{FF2B5EF4-FFF2-40B4-BE49-F238E27FC236}">
                <a16:creationId xmlns:a16="http://schemas.microsoft.com/office/drawing/2014/main" xmlns="" id="{5566C33E-4C6F-456B-A3E8-DB74E3D1F978}"/>
              </a:ext>
            </a:extLst>
          </p:cNvPr>
          <p:cNvCxnSpPr>
            <a:cxnSpLocks/>
          </p:cNvCxnSpPr>
          <p:nvPr/>
        </p:nvCxnSpPr>
        <p:spPr>
          <a:xfrm flipH="1">
            <a:off x="1624376" y="3668426"/>
            <a:ext cx="378021" cy="824747"/>
          </a:xfrm>
          <a:prstGeom prst="straightConnector1">
            <a:avLst/>
          </a:prstGeom>
          <a:ln w="381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Egyenes összekötő nyíllal 80">
            <a:extLst>
              <a:ext uri="{FF2B5EF4-FFF2-40B4-BE49-F238E27FC236}">
                <a16:creationId xmlns:a16="http://schemas.microsoft.com/office/drawing/2014/main" xmlns="" id="{F4E9BD52-E3FE-4661-90D3-4A932AF09DC4}"/>
              </a:ext>
            </a:extLst>
          </p:cNvPr>
          <p:cNvCxnSpPr>
            <a:cxnSpLocks/>
          </p:cNvCxnSpPr>
          <p:nvPr/>
        </p:nvCxnSpPr>
        <p:spPr>
          <a:xfrm flipH="1">
            <a:off x="1624376" y="3667281"/>
            <a:ext cx="378021" cy="824747"/>
          </a:xfrm>
          <a:prstGeom prst="straightConnector1">
            <a:avLst/>
          </a:prstGeom>
          <a:ln w="635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3" name="Egyenes összekötő nyíllal 102">
            <a:extLst>
              <a:ext uri="{FF2B5EF4-FFF2-40B4-BE49-F238E27FC236}">
                <a16:creationId xmlns:a16="http://schemas.microsoft.com/office/drawing/2014/main" xmlns="" id="{85E5311E-22B9-40A2-8ADB-082661D4081E}"/>
              </a:ext>
            </a:extLst>
          </p:cNvPr>
          <p:cNvCxnSpPr>
            <a:cxnSpLocks/>
          </p:cNvCxnSpPr>
          <p:nvPr/>
        </p:nvCxnSpPr>
        <p:spPr>
          <a:xfrm>
            <a:off x="2433939" y="3661298"/>
            <a:ext cx="378021" cy="824747"/>
          </a:xfrm>
          <a:prstGeom prst="straightConnector1">
            <a:avLst/>
          </a:prstGeom>
          <a:ln w="381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Egyenes összekötő nyíllal 79">
            <a:extLst>
              <a:ext uri="{FF2B5EF4-FFF2-40B4-BE49-F238E27FC236}">
                <a16:creationId xmlns:a16="http://schemas.microsoft.com/office/drawing/2014/main" xmlns="" id="{4DE2CC47-CB57-47EA-A9B2-762A790B2B73}"/>
              </a:ext>
            </a:extLst>
          </p:cNvPr>
          <p:cNvCxnSpPr>
            <a:cxnSpLocks/>
          </p:cNvCxnSpPr>
          <p:nvPr/>
        </p:nvCxnSpPr>
        <p:spPr>
          <a:xfrm>
            <a:off x="2433938" y="3661297"/>
            <a:ext cx="378021" cy="824747"/>
          </a:xfrm>
          <a:prstGeom prst="straightConnector1">
            <a:avLst/>
          </a:prstGeom>
          <a:ln w="63500" cap="rnd" cmpd="sng" algn="ctr">
            <a:solidFill>
              <a:srgbClr val="C7702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1" name="Mosolygó arc 110">
            <a:extLst>
              <a:ext uri="{FF2B5EF4-FFF2-40B4-BE49-F238E27FC236}">
                <a16:creationId xmlns:a16="http://schemas.microsoft.com/office/drawing/2014/main" xmlns="" id="{0AC4A442-C06C-4A50-AAB1-DA021DBB4B92}"/>
              </a:ext>
            </a:extLst>
          </p:cNvPr>
          <p:cNvSpPr/>
          <p:nvPr/>
        </p:nvSpPr>
        <p:spPr>
          <a:xfrm>
            <a:off x="6326826" y="2488160"/>
            <a:ext cx="269440" cy="269440"/>
          </a:xfrm>
          <a:prstGeom prst="smileyFace">
            <a:avLst>
              <a:gd name="adj" fmla="val -473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9" name="Mosolygó arc 108">
            <a:extLst>
              <a:ext uri="{FF2B5EF4-FFF2-40B4-BE49-F238E27FC236}">
                <a16:creationId xmlns:a16="http://schemas.microsoft.com/office/drawing/2014/main" xmlns="" id="{EF20327A-5D14-46A9-9C80-098C701DC9F1}"/>
              </a:ext>
            </a:extLst>
          </p:cNvPr>
          <p:cNvSpPr/>
          <p:nvPr/>
        </p:nvSpPr>
        <p:spPr>
          <a:xfrm>
            <a:off x="4038194" y="2695045"/>
            <a:ext cx="269440" cy="269440"/>
          </a:xfrm>
          <a:prstGeom prst="smileyFace">
            <a:avLst>
              <a:gd name="adj" fmla="val -473"/>
            </a:avLst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xmlns="" id="{B9A9E19A-79E9-4928-8E91-5CD7CDA4FC19}"/>
              </a:ext>
            </a:extLst>
          </p:cNvPr>
          <p:cNvSpPr/>
          <p:nvPr/>
        </p:nvSpPr>
        <p:spPr>
          <a:xfrm>
            <a:off x="260742" y="4542595"/>
            <a:ext cx="947614" cy="3415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2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Veszteség</a:t>
            </a:r>
          </a:p>
        </p:txBody>
      </p:sp>
      <p:cxnSp>
        <p:nvCxnSpPr>
          <p:cNvPr id="56" name="Egyenes összekötő 55">
            <a:extLst>
              <a:ext uri="{FF2B5EF4-FFF2-40B4-BE49-F238E27FC236}">
                <a16:creationId xmlns:a16="http://schemas.microsoft.com/office/drawing/2014/main" xmlns="" id="{DB5E9A1F-14E7-4439-AB9E-0FF5CE38C5BC}"/>
              </a:ext>
            </a:extLst>
          </p:cNvPr>
          <p:cNvCxnSpPr>
            <a:cxnSpLocks/>
          </p:cNvCxnSpPr>
          <p:nvPr/>
        </p:nvCxnSpPr>
        <p:spPr>
          <a:xfrm>
            <a:off x="243658" y="2022051"/>
            <a:ext cx="7380000" cy="0"/>
          </a:xfrm>
          <a:prstGeom prst="line">
            <a:avLst/>
          </a:prstGeom>
          <a:ln w="25400" cap="rnd" cmpd="sng" algn="ctr">
            <a:solidFill>
              <a:srgbClr val="2A5B69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185636" y="2328270"/>
            <a:ext cx="1222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Hemicellulóz</a:t>
            </a:r>
          </a:p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Cellulóz</a:t>
            </a:r>
            <a:endParaRPr lang="en-GB" sz="12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241087" y="1645337"/>
            <a:ext cx="666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Pektin</a:t>
            </a:r>
            <a:endParaRPr lang="en-GB" sz="14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582985" y="1636987"/>
            <a:ext cx="764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Cukrok</a:t>
            </a:r>
            <a:endParaRPr lang="en-GB" sz="14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359319" y="2346793"/>
            <a:ext cx="1036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Keményítő</a:t>
            </a:r>
            <a:endParaRPr lang="en-GB" sz="12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797772" y="1641337"/>
            <a:ext cx="565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NPN</a:t>
            </a:r>
            <a:endParaRPr lang="en-GB" sz="14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721466" y="2335148"/>
            <a:ext cx="529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RDP</a:t>
            </a:r>
            <a:endParaRPr lang="en-GB" sz="1200" dirty="0">
              <a:solidFill>
                <a:srgbClr val="2A5B69"/>
              </a:solidFill>
              <a:latin typeface="DIN PFL" pitchFamily="50" charset="-18"/>
              <a:cs typeface="Segoe UI" panose="020B0502040204020203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751631" y="3547540"/>
            <a:ext cx="1178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Bendőmikrobák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716505" y="4114958"/>
            <a:ext cx="1235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Endogén enzimek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7907640" y="4709160"/>
            <a:ext cx="86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EAZYSTIM</a:t>
            </a:r>
          </a:p>
        </p:txBody>
      </p:sp>
      <p:sp>
        <p:nvSpPr>
          <p:cNvPr id="51" name="Szövegdoboz 50"/>
          <p:cNvSpPr txBox="1"/>
          <p:nvPr/>
        </p:nvSpPr>
        <p:spPr>
          <a:xfrm>
            <a:off x="4576947" y="2665673"/>
            <a:ext cx="1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NH</a:t>
            </a:r>
            <a:r>
              <a:rPr lang="hu-HU" sz="1200" baseline="-250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3</a:t>
            </a:r>
            <a:endParaRPr lang="hu-HU" sz="1200" dirty="0">
              <a:solidFill>
                <a:srgbClr val="2A5B69"/>
              </a:solidFill>
              <a:latin typeface="DIN PFL" pitchFamily="50" charset="-18"/>
              <a:cs typeface="Segoe UI Semibold" panose="020B0702040204020203" pitchFamily="34" charset="0"/>
            </a:endParaRPr>
          </a:p>
          <a:p>
            <a:pPr algn="ctr"/>
            <a:r>
              <a:rPr lang="hu-HU" sz="12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Aminosavak</a:t>
            </a:r>
          </a:p>
        </p:txBody>
      </p:sp>
      <p:sp>
        <p:nvSpPr>
          <p:cNvPr id="52" name="Szövegdoboz 51"/>
          <p:cNvSpPr txBox="1"/>
          <p:nvPr/>
        </p:nvSpPr>
        <p:spPr>
          <a:xfrm>
            <a:off x="5416617" y="3649354"/>
            <a:ext cx="1486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 err="1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Mikorbiális</a:t>
            </a:r>
            <a:r>
              <a:rPr lang="hu-HU" sz="1200" b="1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 fehérje</a:t>
            </a:r>
            <a:endParaRPr lang="en-GB" sz="1200" b="1" baseline="-25000" dirty="0">
              <a:solidFill>
                <a:srgbClr val="2A5B69"/>
              </a:solidFill>
              <a:latin typeface="DIN PFL" pitchFamily="50" charset="-18"/>
              <a:cs typeface="Segoe UI Semibold" panose="020B0702040204020203" pitchFamily="34" charset="0"/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1727074" y="3185338"/>
            <a:ext cx="1029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FOM</a:t>
            </a:r>
          </a:p>
          <a:p>
            <a:pPr algn="ctr"/>
            <a:r>
              <a:rPr lang="hu-HU" sz="1200" b="1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Illózsírsavak</a:t>
            </a:r>
            <a:endParaRPr lang="hu-HU" sz="1400" b="1" dirty="0">
              <a:solidFill>
                <a:srgbClr val="2A5B69"/>
              </a:solidFill>
              <a:latin typeface="DIN PFL" pitchFamily="50" charset="-18"/>
              <a:cs typeface="Segoe UI Semibold" panose="020B0702040204020203" pitchFamily="34" charset="0"/>
            </a:endParaRPr>
          </a:p>
        </p:txBody>
      </p:sp>
      <p:sp>
        <p:nvSpPr>
          <p:cNvPr id="54" name="Szövegdoboz 53"/>
          <p:cNvSpPr txBox="1"/>
          <p:nvPr/>
        </p:nvSpPr>
        <p:spPr>
          <a:xfrm>
            <a:off x="7238215" y="2755578"/>
            <a:ext cx="52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2A5B6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RUP</a:t>
            </a:r>
            <a:endParaRPr lang="en-GB" sz="1200" dirty="0">
              <a:solidFill>
                <a:srgbClr val="2A5B6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xmlns="" id="{FBBEF4AB-43CD-4339-A82B-112F93F4C6DE}"/>
              </a:ext>
            </a:extLst>
          </p:cNvPr>
          <p:cNvCxnSpPr/>
          <p:nvPr/>
        </p:nvCxnSpPr>
        <p:spPr>
          <a:xfrm>
            <a:off x="796778" y="1246161"/>
            <a:ext cx="0" cy="1080000"/>
          </a:xfrm>
          <a:prstGeom prst="straightConnector1">
            <a:avLst/>
          </a:prstGeom>
          <a:ln w="5715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Egyenes összekötő nyíllal 87">
            <a:extLst>
              <a:ext uri="{FF2B5EF4-FFF2-40B4-BE49-F238E27FC236}">
                <a16:creationId xmlns:a16="http://schemas.microsoft.com/office/drawing/2014/main" xmlns="" id="{CA782FC9-9817-4472-AB85-2A4B342C6171}"/>
              </a:ext>
            </a:extLst>
          </p:cNvPr>
          <p:cNvCxnSpPr/>
          <p:nvPr/>
        </p:nvCxnSpPr>
        <p:spPr>
          <a:xfrm>
            <a:off x="3872033" y="1246161"/>
            <a:ext cx="0" cy="1080000"/>
          </a:xfrm>
          <a:prstGeom prst="straightConnector1">
            <a:avLst/>
          </a:prstGeom>
          <a:ln w="5715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Egyenes összekötő nyíllal 88">
            <a:extLst>
              <a:ext uri="{FF2B5EF4-FFF2-40B4-BE49-F238E27FC236}">
                <a16:creationId xmlns:a16="http://schemas.microsoft.com/office/drawing/2014/main" xmlns="" id="{A56A044E-5773-447B-9B03-6C164CDB85F2}"/>
              </a:ext>
            </a:extLst>
          </p:cNvPr>
          <p:cNvCxnSpPr/>
          <p:nvPr/>
        </p:nvCxnSpPr>
        <p:spPr>
          <a:xfrm>
            <a:off x="6010285" y="1253375"/>
            <a:ext cx="0" cy="1080000"/>
          </a:xfrm>
          <a:prstGeom prst="straightConnector1">
            <a:avLst/>
          </a:prstGeom>
          <a:ln w="5715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Ív 70">
            <a:extLst>
              <a:ext uri="{FF2B5EF4-FFF2-40B4-BE49-F238E27FC236}">
                <a16:creationId xmlns:a16="http://schemas.microsoft.com/office/drawing/2014/main" xmlns="" id="{6EF33B55-4471-4399-AFF4-9C1BCF425CD8}"/>
              </a:ext>
            </a:extLst>
          </p:cNvPr>
          <p:cNvSpPr/>
          <p:nvPr/>
        </p:nvSpPr>
        <p:spPr>
          <a:xfrm>
            <a:off x="5082702" y="1215736"/>
            <a:ext cx="2418535" cy="2958619"/>
          </a:xfrm>
          <a:prstGeom prst="arc">
            <a:avLst/>
          </a:prstGeom>
          <a:ln w="5080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1" name="Egyenes összekötő nyíllal 90">
            <a:extLst>
              <a:ext uri="{FF2B5EF4-FFF2-40B4-BE49-F238E27FC236}">
                <a16:creationId xmlns:a16="http://schemas.microsoft.com/office/drawing/2014/main" xmlns="" id="{92BF7562-B603-4425-A4DC-C1FC497F87F4}"/>
              </a:ext>
            </a:extLst>
          </p:cNvPr>
          <p:cNvCxnSpPr/>
          <p:nvPr/>
        </p:nvCxnSpPr>
        <p:spPr>
          <a:xfrm>
            <a:off x="1574144" y="1253375"/>
            <a:ext cx="0" cy="396000"/>
          </a:xfrm>
          <a:prstGeom prst="straightConnector1">
            <a:avLst/>
          </a:prstGeom>
          <a:ln w="5080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Lekerekített téglalap 1"/>
          <p:cNvSpPr/>
          <p:nvPr/>
        </p:nvSpPr>
        <p:spPr>
          <a:xfrm>
            <a:off x="477264" y="900046"/>
            <a:ext cx="1440160" cy="3461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Rostok</a:t>
            </a:r>
            <a:endParaRPr lang="en-GB" sz="1600" b="1" dirty="0">
              <a:solidFill>
                <a:schemeClr val="tx1"/>
              </a:solidFill>
              <a:latin typeface="DIN PFL" pitchFamily="50" charset="-18"/>
              <a:cs typeface="Segoe UI Semibold" panose="020B0702040204020203" pitchFamily="34" charset="0"/>
            </a:endParaRPr>
          </a:p>
        </p:txBody>
      </p:sp>
      <p:cxnSp>
        <p:nvCxnSpPr>
          <p:cNvPr id="92" name="Egyenes összekötő nyíllal 91">
            <a:extLst>
              <a:ext uri="{FF2B5EF4-FFF2-40B4-BE49-F238E27FC236}">
                <a16:creationId xmlns:a16="http://schemas.microsoft.com/office/drawing/2014/main" xmlns="" id="{12531D0D-73AB-4849-8344-C47FF349309D}"/>
              </a:ext>
            </a:extLst>
          </p:cNvPr>
          <p:cNvCxnSpPr/>
          <p:nvPr/>
        </p:nvCxnSpPr>
        <p:spPr>
          <a:xfrm>
            <a:off x="2963250" y="1253375"/>
            <a:ext cx="0" cy="396000"/>
          </a:xfrm>
          <a:prstGeom prst="straightConnector1">
            <a:avLst/>
          </a:prstGeom>
          <a:ln w="5080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Lekerekített téglalap 11"/>
          <p:cNvSpPr/>
          <p:nvPr/>
        </p:nvSpPr>
        <p:spPr>
          <a:xfrm>
            <a:off x="2720027" y="904940"/>
            <a:ext cx="1440160" cy="3461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NSCs</a:t>
            </a:r>
            <a:endParaRPr lang="en-GB" sz="1600" b="1" dirty="0">
              <a:solidFill>
                <a:schemeClr val="tx1"/>
              </a:solidFill>
              <a:latin typeface="DIN PFL" pitchFamily="50" charset="-18"/>
              <a:cs typeface="Segoe UI Semibold" panose="020B0702040204020203" pitchFamily="34" charset="0"/>
            </a:endParaRPr>
          </a:p>
        </p:txBody>
      </p:sp>
      <p:cxnSp>
        <p:nvCxnSpPr>
          <p:cNvPr id="93" name="Egyenes összekötő nyíllal 92">
            <a:extLst>
              <a:ext uri="{FF2B5EF4-FFF2-40B4-BE49-F238E27FC236}">
                <a16:creationId xmlns:a16="http://schemas.microsoft.com/office/drawing/2014/main" xmlns="" id="{114EE227-7022-43C8-9BF8-D50B36BD5D04}"/>
              </a:ext>
            </a:extLst>
          </p:cNvPr>
          <p:cNvCxnSpPr/>
          <p:nvPr/>
        </p:nvCxnSpPr>
        <p:spPr>
          <a:xfrm>
            <a:off x="5073801" y="1253375"/>
            <a:ext cx="0" cy="396000"/>
          </a:xfrm>
          <a:prstGeom prst="straightConnector1">
            <a:avLst/>
          </a:prstGeom>
          <a:ln w="50800" cap="rnd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Lekerekített téglalap 14"/>
          <p:cNvSpPr/>
          <p:nvPr/>
        </p:nvSpPr>
        <p:spPr>
          <a:xfrm>
            <a:off x="4907972" y="905952"/>
            <a:ext cx="1440160" cy="3461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Fe</a:t>
            </a:r>
            <a:r>
              <a:rPr lang="hu-HU" sz="1600" b="1" dirty="0" err="1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hérjék</a:t>
            </a:r>
            <a:endParaRPr lang="en-GB" sz="1600" b="1" dirty="0">
              <a:solidFill>
                <a:schemeClr val="tx1"/>
              </a:solidFill>
              <a:latin typeface="DIN PFL" pitchFamily="50" charset="-18"/>
              <a:cs typeface="Segoe UI Semibold" panose="020B0702040204020203" pitchFamily="34" charset="0"/>
            </a:endParaRPr>
          </a:p>
        </p:txBody>
      </p:sp>
      <p:sp>
        <p:nvSpPr>
          <p:cNvPr id="78" name="Ellipszis 77">
            <a:extLst>
              <a:ext uri="{FF2B5EF4-FFF2-40B4-BE49-F238E27FC236}">
                <a16:creationId xmlns:a16="http://schemas.microsoft.com/office/drawing/2014/main" xmlns="" id="{C16EB1D8-DD67-471A-901D-1129D27D4781}"/>
              </a:ext>
            </a:extLst>
          </p:cNvPr>
          <p:cNvSpPr/>
          <p:nvPr/>
        </p:nvSpPr>
        <p:spPr>
          <a:xfrm>
            <a:off x="712190" y="2785213"/>
            <a:ext cx="144000" cy="144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5" name="Ellipszis 94">
            <a:extLst>
              <a:ext uri="{FF2B5EF4-FFF2-40B4-BE49-F238E27FC236}">
                <a16:creationId xmlns:a16="http://schemas.microsoft.com/office/drawing/2014/main" xmlns="" id="{D67C59F0-A663-485C-B921-DA57F76A29E7}"/>
              </a:ext>
            </a:extLst>
          </p:cNvPr>
          <p:cNvSpPr/>
          <p:nvPr/>
        </p:nvSpPr>
        <p:spPr>
          <a:xfrm>
            <a:off x="821548" y="2944203"/>
            <a:ext cx="144000" cy="144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xmlns="" id="{5DB5BF5C-79D0-4D50-8D5D-5FCDC6405A60}"/>
              </a:ext>
            </a:extLst>
          </p:cNvPr>
          <p:cNvSpPr/>
          <p:nvPr/>
        </p:nvSpPr>
        <p:spPr>
          <a:xfrm>
            <a:off x="590510" y="2942045"/>
            <a:ext cx="144000" cy="144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8" name="Mosolygó arc 97">
            <a:extLst>
              <a:ext uri="{FF2B5EF4-FFF2-40B4-BE49-F238E27FC236}">
                <a16:creationId xmlns:a16="http://schemas.microsoft.com/office/drawing/2014/main" xmlns="" id="{49AC0CF5-5F71-4819-AA50-8336B28D7FBE}"/>
              </a:ext>
            </a:extLst>
          </p:cNvPr>
          <p:cNvSpPr/>
          <p:nvPr/>
        </p:nvSpPr>
        <p:spPr>
          <a:xfrm>
            <a:off x="1221880" y="2778599"/>
            <a:ext cx="269440" cy="269440"/>
          </a:xfrm>
          <a:prstGeom prst="smileyFace">
            <a:avLst>
              <a:gd name="adj" fmla="val -473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9" name="Egyenes összekötő nyíllal 98">
            <a:extLst>
              <a:ext uri="{FF2B5EF4-FFF2-40B4-BE49-F238E27FC236}">
                <a16:creationId xmlns:a16="http://schemas.microsoft.com/office/drawing/2014/main" xmlns="" id="{4D055356-D237-4D8D-8E1B-DE1D19DD9F16}"/>
              </a:ext>
            </a:extLst>
          </p:cNvPr>
          <p:cNvCxnSpPr/>
          <p:nvPr/>
        </p:nvCxnSpPr>
        <p:spPr>
          <a:xfrm>
            <a:off x="797356" y="3226045"/>
            <a:ext cx="0" cy="1260000"/>
          </a:xfrm>
          <a:prstGeom prst="straightConnector1">
            <a:avLst/>
          </a:prstGeom>
          <a:ln w="38100" cap="rnd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0" name="Egyenes összekötő nyíllal 99">
            <a:extLst>
              <a:ext uri="{FF2B5EF4-FFF2-40B4-BE49-F238E27FC236}">
                <a16:creationId xmlns:a16="http://schemas.microsoft.com/office/drawing/2014/main" xmlns="" id="{265E3815-D490-4024-87D6-72A8335AF2D0}"/>
              </a:ext>
            </a:extLst>
          </p:cNvPr>
          <p:cNvCxnSpPr/>
          <p:nvPr/>
        </p:nvCxnSpPr>
        <p:spPr>
          <a:xfrm>
            <a:off x="3865868" y="3222678"/>
            <a:ext cx="0" cy="1260000"/>
          </a:xfrm>
          <a:prstGeom prst="straightConnector1">
            <a:avLst/>
          </a:prstGeom>
          <a:ln w="38100" cap="rnd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0" name="Egyenes összekötő nyíllal 109">
            <a:extLst>
              <a:ext uri="{FF2B5EF4-FFF2-40B4-BE49-F238E27FC236}">
                <a16:creationId xmlns:a16="http://schemas.microsoft.com/office/drawing/2014/main" xmlns="" id="{4B7D88AE-50E4-44C0-8F9B-F8B222ACBF77}"/>
              </a:ext>
            </a:extLst>
          </p:cNvPr>
          <p:cNvCxnSpPr>
            <a:cxnSpLocks/>
          </p:cNvCxnSpPr>
          <p:nvPr/>
        </p:nvCxnSpPr>
        <p:spPr>
          <a:xfrm>
            <a:off x="1061920" y="3043907"/>
            <a:ext cx="638086" cy="358066"/>
          </a:xfrm>
          <a:prstGeom prst="straightConnector1">
            <a:avLst/>
          </a:prstGeom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3" name="Egyenes összekötő nyíllal 112">
            <a:extLst>
              <a:ext uri="{FF2B5EF4-FFF2-40B4-BE49-F238E27FC236}">
                <a16:creationId xmlns:a16="http://schemas.microsoft.com/office/drawing/2014/main" xmlns="" id="{8D108C17-0805-4CCD-977C-596E8AB6248B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2820860" y="3527847"/>
            <a:ext cx="2595757" cy="260007"/>
          </a:xfrm>
          <a:prstGeom prst="straightConnector1">
            <a:avLst/>
          </a:prstGeom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6" name="Egyenes összekötő nyíllal 115">
            <a:extLst>
              <a:ext uri="{FF2B5EF4-FFF2-40B4-BE49-F238E27FC236}">
                <a16:creationId xmlns:a16="http://schemas.microsoft.com/office/drawing/2014/main" xmlns="" id="{9502F716-3384-4A1F-8D89-0B072D772D8A}"/>
              </a:ext>
            </a:extLst>
          </p:cNvPr>
          <p:cNvCxnSpPr>
            <a:cxnSpLocks/>
          </p:cNvCxnSpPr>
          <p:nvPr/>
        </p:nvCxnSpPr>
        <p:spPr>
          <a:xfrm flipH="1">
            <a:off x="2715601" y="3101366"/>
            <a:ext cx="540000" cy="288000"/>
          </a:xfrm>
          <a:prstGeom prst="straightConnector1">
            <a:avLst/>
          </a:prstGeom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Egyenes összekötő nyíllal 119">
            <a:extLst>
              <a:ext uri="{FF2B5EF4-FFF2-40B4-BE49-F238E27FC236}">
                <a16:creationId xmlns:a16="http://schemas.microsoft.com/office/drawing/2014/main" xmlns="" id="{B1328010-B140-4362-AE4A-67E0E48A9B5B}"/>
              </a:ext>
            </a:extLst>
          </p:cNvPr>
          <p:cNvCxnSpPr>
            <a:cxnSpLocks/>
          </p:cNvCxnSpPr>
          <p:nvPr/>
        </p:nvCxnSpPr>
        <p:spPr>
          <a:xfrm>
            <a:off x="5333096" y="3171520"/>
            <a:ext cx="429242" cy="435655"/>
          </a:xfrm>
          <a:prstGeom prst="straightConnector1">
            <a:avLst/>
          </a:prstGeom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3" name="Egyenes összekötő nyíllal 122">
            <a:extLst>
              <a:ext uri="{FF2B5EF4-FFF2-40B4-BE49-F238E27FC236}">
                <a16:creationId xmlns:a16="http://schemas.microsoft.com/office/drawing/2014/main" xmlns="" id="{35A641D3-66AA-4B12-AD6D-78A194A9C61F}"/>
              </a:ext>
            </a:extLst>
          </p:cNvPr>
          <p:cNvCxnSpPr/>
          <p:nvPr/>
        </p:nvCxnSpPr>
        <p:spPr>
          <a:xfrm>
            <a:off x="5098408" y="3222678"/>
            <a:ext cx="0" cy="1260000"/>
          </a:xfrm>
          <a:prstGeom prst="straightConnector1">
            <a:avLst/>
          </a:prstGeom>
          <a:ln w="38100" cap="rnd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5" name="Egyenes összekötő nyíllal 124">
            <a:extLst>
              <a:ext uri="{FF2B5EF4-FFF2-40B4-BE49-F238E27FC236}">
                <a16:creationId xmlns:a16="http://schemas.microsoft.com/office/drawing/2014/main" xmlns="" id="{0BAEB2B1-8F9D-4363-96AD-B45303CA64E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1574145" y="1953114"/>
            <a:ext cx="462970" cy="1204400"/>
          </a:xfrm>
          <a:prstGeom prst="straightConnector1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0" name="Egyenes összekötő nyíllal 129">
            <a:extLst>
              <a:ext uri="{FF2B5EF4-FFF2-40B4-BE49-F238E27FC236}">
                <a16:creationId xmlns:a16="http://schemas.microsoft.com/office/drawing/2014/main" xmlns="" id="{69032D5B-12BA-46C6-8446-876F139D6E7A}"/>
              </a:ext>
            </a:extLst>
          </p:cNvPr>
          <p:cNvCxnSpPr>
            <a:cxnSpLocks/>
          </p:cNvCxnSpPr>
          <p:nvPr/>
        </p:nvCxnSpPr>
        <p:spPr>
          <a:xfrm flipH="1">
            <a:off x="2472206" y="1948412"/>
            <a:ext cx="462970" cy="1204400"/>
          </a:xfrm>
          <a:prstGeom prst="straightConnector1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1" name="Egyenes összekötő nyíllal 130">
            <a:extLst>
              <a:ext uri="{FF2B5EF4-FFF2-40B4-BE49-F238E27FC236}">
                <a16:creationId xmlns:a16="http://schemas.microsoft.com/office/drawing/2014/main" xmlns="" id="{7A31D323-7F5E-4199-B9BC-877DE03E494F}"/>
              </a:ext>
            </a:extLst>
          </p:cNvPr>
          <p:cNvCxnSpPr>
            <a:cxnSpLocks/>
          </p:cNvCxnSpPr>
          <p:nvPr/>
        </p:nvCxnSpPr>
        <p:spPr>
          <a:xfrm>
            <a:off x="5073801" y="1939450"/>
            <a:ext cx="0" cy="720000"/>
          </a:xfrm>
          <a:prstGeom prst="straightConnector1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6" name="Háromszög 135">
            <a:extLst>
              <a:ext uri="{FF2B5EF4-FFF2-40B4-BE49-F238E27FC236}">
                <a16:creationId xmlns:a16="http://schemas.microsoft.com/office/drawing/2014/main" xmlns="" id="{F0436873-11BD-42D1-B5AA-0691B6B4037E}"/>
              </a:ext>
            </a:extLst>
          </p:cNvPr>
          <p:cNvSpPr/>
          <p:nvPr/>
        </p:nvSpPr>
        <p:spPr>
          <a:xfrm>
            <a:off x="3569494" y="2845539"/>
            <a:ext cx="144000" cy="144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8" name="Háromszög 137">
            <a:extLst>
              <a:ext uri="{FF2B5EF4-FFF2-40B4-BE49-F238E27FC236}">
                <a16:creationId xmlns:a16="http://schemas.microsoft.com/office/drawing/2014/main" xmlns="" id="{5DBC309F-D5D6-4B70-B240-E7C29D2C1412}"/>
              </a:ext>
            </a:extLst>
          </p:cNvPr>
          <p:cNvSpPr/>
          <p:nvPr/>
        </p:nvSpPr>
        <p:spPr>
          <a:xfrm>
            <a:off x="3684535" y="2669116"/>
            <a:ext cx="144000" cy="144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xmlns="" id="{7237A6CC-89D2-4D9B-8D20-56AF529253B1}"/>
              </a:ext>
            </a:extLst>
          </p:cNvPr>
          <p:cNvSpPr/>
          <p:nvPr/>
        </p:nvSpPr>
        <p:spPr>
          <a:xfrm>
            <a:off x="3457272" y="2660817"/>
            <a:ext cx="144000" cy="144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2" name="Mosolygó arc 141">
            <a:extLst>
              <a:ext uri="{FF2B5EF4-FFF2-40B4-BE49-F238E27FC236}">
                <a16:creationId xmlns:a16="http://schemas.microsoft.com/office/drawing/2014/main" xmlns="" id="{9D57770A-48BE-45D2-8A52-3B084215BC75}"/>
              </a:ext>
            </a:extLst>
          </p:cNvPr>
          <p:cNvSpPr/>
          <p:nvPr/>
        </p:nvSpPr>
        <p:spPr>
          <a:xfrm>
            <a:off x="4038194" y="2695045"/>
            <a:ext cx="269440" cy="269440"/>
          </a:xfrm>
          <a:prstGeom prst="smileyFac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Téglalap 143">
            <a:extLst>
              <a:ext uri="{FF2B5EF4-FFF2-40B4-BE49-F238E27FC236}">
                <a16:creationId xmlns:a16="http://schemas.microsoft.com/office/drawing/2014/main" xmlns="" id="{648F5E09-575F-4C35-A726-1321B7DB83C9}"/>
              </a:ext>
            </a:extLst>
          </p:cNvPr>
          <p:cNvSpPr/>
          <p:nvPr/>
        </p:nvSpPr>
        <p:spPr>
          <a:xfrm>
            <a:off x="5830900" y="2871627"/>
            <a:ext cx="144000" cy="14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6" name="Téglalap 145">
            <a:extLst>
              <a:ext uri="{FF2B5EF4-FFF2-40B4-BE49-F238E27FC236}">
                <a16:creationId xmlns:a16="http://schemas.microsoft.com/office/drawing/2014/main" xmlns="" id="{F08F6BA8-7432-4BD9-9EB2-3BA62DC069BF}"/>
              </a:ext>
            </a:extLst>
          </p:cNvPr>
          <p:cNvSpPr/>
          <p:nvPr/>
        </p:nvSpPr>
        <p:spPr>
          <a:xfrm>
            <a:off x="5986850" y="2637355"/>
            <a:ext cx="144000" cy="14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>
            <a:extLst>
              <a:ext uri="{FF2B5EF4-FFF2-40B4-BE49-F238E27FC236}">
                <a16:creationId xmlns:a16="http://schemas.microsoft.com/office/drawing/2014/main" xmlns="" id="{5C40B465-C388-49C4-BCC0-2E16D62B4019}"/>
              </a:ext>
            </a:extLst>
          </p:cNvPr>
          <p:cNvSpPr/>
          <p:nvPr/>
        </p:nvSpPr>
        <p:spPr>
          <a:xfrm>
            <a:off x="5604775" y="2707988"/>
            <a:ext cx="144000" cy="14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Mosolygó arc 149">
            <a:extLst>
              <a:ext uri="{FF2B5EF4-FFF2-40B4-BE49-F238E27FC236}">
                <a16:creationId xmlns:a16="http://schemas.microsoft.com/office/drawing/2014/main" xmlns="" id="{12D116C2-CA95-4E45-A89D-4DE85A16323F}"/>
              </a:ext>
            </a:extLst>
          </p:cNvPr>
          <p:cNvSpPr/>
          <p:nvPr/>
        </p:nvSpPr>
        <p:spPr>
          <a:xfrm>
            <a:off x="6326826" y="2491015"/>
            <a:ext cx="269440" cy="26944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2" name="Téglalap 151">
            <a:extLst>
              <a:ext uri="{FF2B5EF4-FFF2-40B4-BE49-F238E27FC236}">
                <a16:creationId xmlns:a16="http://schemas.microsoft.com/office/drawing/2014/main" xmlns="" id="{765E6397-8261-412D-A589-A4D1147408F5}"/>
              </a:ext>
            </a:extLst>
          </p:cNvPr>
          <p:cNvSpPr/>
          <p:nvPr/>
        </p:nvSpPr>
        <p:spPr>
          <a:xfrm>
            <a:off x="6192536" y="2830127"/>
            <a:ext cx="144000" cy="144000"/>
          </a:xfrm>
          <a:prstGeom prst="rect">
            <a:avLst/>
          </a:prstGeom>
          <a:pattFill prst="diagBrick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Háromszög 153">
            <a:extLst>
              <a:ext uri="{FF2B5EF4-FFF2-40B4-BE49-F238E27FC236}">
                <a16:creationId xmlns:a16="http://schemas.microsoft.com/office/drawing/2014/main" xmlns="" id="{F3DEAA83-4137-4EE0-836D-F48C5EA2AE0D}"/>
              </a:ext>
            </a:extLst>
          </p:cNvPr>
          <p:cNvSpPr/>
          <p:nvPr/>
        </p:nvSpPr>
        <p:spPr>
          <a:xfrm>
            <a:off x="3822805" y="2875812"/>
            <a:ext cx="144000" cy="144000"/>
          </a:xfrm>
          <a:prstGeom prst="triangle">
            <a:avLst/>
          </a:prstGeom>
          <a:pattFill prst="diagBrick">
            <a:fgClr>
              <a:schemeClr val="bg2">
                <a:lumMod val="25000"/>
              </a:schemeClr>
            </a:fgClr>
            <a:bgClr>
              <a:schemeClr val="bg1"/>
            </a:bgClr>
          </a:pattFill>
          <a:ln w="12700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6" name="Ellipszis 155">
            <a:extLst>
              <a:ext uri="{FF2B5EF4-FFF2-40B4-BE49-F238E27FC236}">
                <a16:creationId xmlns:a16="http://schemas.microsoft.com/office/drawing/2014/main" xmlns="" id="{D6A4A76B-1D5B-4A50-ACB1-70AEE0C7A120}"/>
              </a:ext>
            </a:extLst>
          </p:cNvPr>
          <p:cNvSpPr/>
          <p:nvPr/>
        </p:nvSpPr>
        <p:spPr>
          <a:xfrm>
            <a:off x="453325" y="2777363"/>
            <a:ext cx="144000" cy="144000"/>
          </a:xfrm>
          <a:prstGeom prst="ellipse">
            <a:avLst/>
          </a:prstGeom>
          <a:pattFill prst="diagBrick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8" name="Ellipszis 157">
            <a:extLst>
              <a:ext uri="{FF2B5EF4-FFF2-40B4-BE49-F238E27FC236}">
                <a16:creationId xmlns:a16="http://schemas.microsoft.com/office/drawing/2014/main" xmlns="" id="{4F28C8B2-701C-4695-AC9E-C298FD66695E}"/>
              </a:ext>
            </a:extLst>
          </p:cNvPr>
          <p:cNvSpPr/>
          <p:nvPr/>
        </p:nvSpPr>
        <p:spPr>
          <a:xfrm>
            <a:off x="8032578" y="3957192"/>
            <a:ext cx="144000" cy="144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0" name="Háromszög 159">
            <a:extLst>
              <a:ext uri="{FF2B5EF4-FFF2-40B4-BE49-F238E27FC236}">
                <a16:creationId xmlns:a16="http://schemas.microsoft.com/office/drawing/2014/main" xmlns="" id="{08D5DDB6-AF0A-4A06-ADA4-201405FA78B9}"/>
              </a:ext>
            </a:extLst>
          </p:cNvPr>
          <p:cNvSpPr/>
          <p:nvPr/>
        </p:nvSpPr>
        <p:spPr>
          <a:xfrm>
            <a:off x="8269792" y="3957192"/>
            <a:ext cx="144000" cy="144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Téglalap 161">
            <a:extLst>
              <a:ext uri="{FF2B5EF4-FFF2-40B4-BE49-F238E27FC236}">
                <a16:creationId xmlns:a16="http://schemas.microsoft.com/office/drawing/2014/main" xmlns="" id="{9D474D94-9581-49DC-A143-899C78AC01F7}"/>
              </a:ext>
            </a:extLst>
          </p:cNvPr>
          <p:cNvSpPr/>
          <p:nvPr/>
        </p:nvSpPr>
        <p:spPr>
          <a:xfrm>
            <a:off x="8507006" y="3958337"/>
            <a:ext cx="144000" cy="14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6" name="Mosolygó arc 165">
            <a:extLst>
              <a:ext uri="{FF2B5EF4-FFF2-40B4-BE49-F238E27FC236}">
                <a16:creationId xmlns:a16="http://schemas.microsoft.com/office/drawing/2014/main" xmlns="" id="{838F2C34-26C1-4CFC-8797-63CCE448B18E}"/>
              </a:ext>
            </a:extLst>
          </p:cNvPr>
          <p:cNvSpPr/>
          <p:nvPr/>
        </p:nvSpPr>
        <p:spPr>
          <a:xfrm>
            <a:off x="8199717" y="3248244"/>
            <a:ext cx="269440" cy="269440"/>
          </a:xfrm>
          <a:prstGeom prst="smileyFace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8" name="Ellipszis 167">
            <a:extLst>
              <a:ext uri="{FF2B5EF4-FFF2-40B4-BE49-F238E27FC236}">
                <a16:creationId xmlns:a16="http://schemas.microsoft.com/office/drawing/2014/main" xmlns="" id="{A5D2C644-E8DB-48FF-BBE7-527BCB5E4D97}"/>
              </a:ext>
            </a:extLst>
          </p:cNvPr>
          <p:cNvSpPr/>
          <p:nvPr/>
        </p:nvSpPr>
        <p:spPr>
          <a:xfrm>
            <a:off x="8032578" y="4545704"/>
            <a:ext cx="144000" cy="144000"/>
          </a:xfrm>
          <a:prstGeom prst="ellipse">
            <a:avLst/>
          </a:prstGeom>
          <a:pattFill prst="diagBrick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0" name="Háromszög 169">
            <a:extLst>
              <a:ext uri="{FF2B5EF4-FFF2-40B4-BE49-F238E27FC236}">
                <a16:creationId xmlns:a16="http://schemas.microsoft.com/office/drawing/2014/main" xmlns="" id="{AB37AAF3-857C-4295-9780-D03D77263C60}"/>
              </a:ext>
            </a:extLst>
          </p:cNvPr>
          <p:cNvSpPr/>
          <p:nvPr/>
        </p:nvSpPr>
        <p:spPr>
          <a:xfrm>
            <a:off x="8269792" y="4545704"/>
            <a:ext cx="144000" cy="144000"/>
          </a:xfrm>
          <a:prstGeom prst="triangle">
            <a:avLst/>
          </a:prstGeom>
          <a:pattFill prst="diagBrick">
            <a:fgClr>
              <a:schemeClr val="bg2">
                <a:lumMod val="25000"/>
              </a:schemeClr>
            </a:fgClr>
            <a:bgClr>
              <a:schemeClr val="bg1"/>
            </a:bgClr>
          </a:pattFill>
          <a:ln w="12700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2" name="Téglalap 171">
            <a:extLst>
              <a:ext uri="{FF2B5EF4-FFF2-40B4-BE49-F238E27FC236}">
                <a16:creationId xmlns:a16="http://schemas.microsoft.com/office/drawing/2014/main" xmlns="" id="{173A0070-DC62-4D37-8059-6B26E91702D3}"/>
              </a:ext>
            </a:extLst>
          </p:cNvPr>
          <p:cNvSpPr/>
          <p:nvPr/>
        </p:nvSpPr>
        <p:spPr>
          <a:xfrm>
            <a:off x="8507006" y="4546849"/>
            <a:ext cx="144000" cy="144000"/>
          </a:xfrm>
          <a:prstGeom prst="rect">
            <a:avLst/>
          </a:prstGeom>
          <a:pattFill prst="diagBrick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abadkézi sokszög: alakzat 10">
            <a:extLst>
              <a:ext uri="{FF2B5EF4-FFF2-40B4-BE49-F238E27FC236}">
                <a16:creationId xmlns:a16="http://schemas.microsoft.com/office/drawing/2014/main" xmlns="" id="{9A1A86FA-E2EE-4A2B-B2A1-E945A07E87AB}"/>
              </a:ext>
            </a:extLst>
          </p:cNvPr>
          <p:cNvSpPr/>
          <p:nvPr/>
        </p:nvSpPr>
        <p:spPr>
          <a:xfrm>
            <a:off x="1059747" y="4542595"/>
            <a:ext cx="148609" cy="341502"/>
          </a:xfrm>
          <a:custGeom>
            <a:avLst/>
            <a:gdLst>
              <a:gd name="connsiteX0" fmla="*/ 0 w 148609"/>
              <a:gd name="connsiteY0" fmla="*/ 0 h 341502"/>
              <a:gd name="connsiteX1" fmla="*/ 148608 w 148609"/>
              <a:gd name="connsiteY1" fmla="*/ 0 h 341502"/>
              <a:gd name="connsiteX2" fmla="*/ 148609 w 148609"/>
              <a:gd name="connsiteY2" fmla="*/ 0 h 341502"/>
              <a:gd name="connsiteX3" fmla="*/ 148609 w 148609"/>
              <a:gd name="connsiteY3" fmla="*/ 341502 h 341502"/>
              <a:gd name="connsiteX4" fmla="*/ 148608 w 148609"/>
              <a:gd name="connsiteY4" fmla="*/ 341502 h 341502"/>
              <a:gd name="connsiteX5" fmla="*/ 0 w 148609"/>
              <a:gd name="connsiteY5" fmla="*/ 341502 h 34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9" h="341502">
                <a:moveTo>
                  <a:pt x="0" y="0"/>
                </a:moveTo>
                <a:lnTo>
                  <a:pt x="148608" y="0"/>
                </a:lnTo>
                <a:lnTo>
                  <a:pt x="148609" y="0"/>
                </a:lnTo>
                <a:lnTo>
                  <a:pt x="148609" y="341502"/>
                </a:lnTo>
                <a:lnTo>
                  <a:pt x="148608" y="341502"/>
                </a:lnTo>
                <a:lnTo>
                  <a:pt x="0" y="341502"/>
                </a:lnTo>
                <a:close/>
              </a:path>
            </a:pathLst>
          </a:custGeom>
          <a:solidFill>
            <a:srgbClr val="C77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hu-HU" sz="1200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3" name="Téglalap 82">
            <a:extLst>
              <a:ext uri="{FF2B5EF4-FFF2-40B4-BE49-F238E27FC236}">
                <a16:creationId xmlns:a16="http://schemas.microsoft.com/office/drawing/2014/main" xmlns="" id="{D34EEB3B-E938-4A11-BA78-72CAC80D12D6}"/>
              </a:ext>
            </a:extLst>
          </p:cNvPr>
          <p:cNvSpPr/>
          <p:nvPr/>
        </p:nvSpPr>
        <p:spPr>
          <a:xfrm>
            <a:off x="2513105" y="4538410"/>
            <a:ext cx="1078177" cy="341502"/>
          </a:xfrm>
          <a:prstGeom prst="rect">
            <a:avLst/>
          </a:prstGeom>
          <a:solidFill>
            <a:srgbClr val="C77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2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Anyagcsere</a:t>
            </a:r>
          </a:p>
        </p:txBody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xmlns="" id="{638BE5CC-F872-40D0-B85A-491BA1D76BB4}"/>
              </a:ext>
            </a:extLst>
          </p:cNvPr>
          <p:cNvSpPr/>
          <p:nvPr/>
        </p:nvSpPr>
        <p:spPr>
          <a:xfrm>
            <a:off x="3591282" y="4538410"/>
            <a:ext cx="977772" cy="3415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2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Veszteség</a:t>
            </a:r>
          </a:p>
        </p:txBody>
      </p:sp>
      <p:sp>
        <p:nvSpPr>
          <p:cNvPr id="85" name="Szabadkézi sokszög: alakzat 84">
            <a:extLst>
              <a:ext uri="{FF2B5EF4-FFF2-40B4-BE49-F238E27FC236}">
                <a16:creationId xmlns:a16="http://schemas.microsoft.com/office/drawing/2014/main" xmlns="" id="{FC84F213-E5B6-477B-892A-36918D24EE6B}"/>
              </a:ext>
            </a:extLst>
          </p:cNvPr>
          <p:cNvSpPr/>
          <p:nvPr/>
        </p:nvSpPr>
        <p:spPr>
          <a:xfrm>
            <a:off x="3591282" y="4538410"/>
            <a:ext cx="148609" cy="341502"/>
          </a:xfrm>
          <a:custGeom>
            <a:avLst/>
            <a:gdLst>
              <a:gd name="connsiteX0" fmla="*/ 0 w 148609"/>
              <a:gd name="connsiteY0" fmla="*/ 0 h 341502"/>
              <a:gd name="connsiteX1" fmla="*/ 148608 w 148609"/>
              <a:gd name="connsiteY1" fmla="*/ 0 h 341502"/>
              <a:gd name="connsiteX2" fmla="*/ 148609 w 148609"/>
              <a:gd name="connsiteY2" fmla="*/ 0 h 341502"/>
              <a:gd name="connsiteX3" fmla="*/ 148609 w 148609"/>
              <a:gd name="connsiteY3" fmla="*/ 341502 h 341502"/>
              <a:gd name="connsiteX4" fmla="*/ 148608 w 148609"/>
              <a:gd name="connsiteY4" fmla="*/ 341502 h 341502"/>
              <a:gd name="connsiteX5" fmla="*/ 0 w 148609"/>
              <a:gd name="connsiteY5" fmla="*/ 341502 h 34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9" h="341502">
                <a:moveTo>
                  <a:pt x="0" y="0"/>
                </a:moveTo>
                <a:lnTo>
                  <a:pt x="148608" y="0"/>
                </a:lnTo>
                <a:lnTo>
                  <a:pt x="148609" y="0"/>
                </a:lnTo>
                <a:lnTo>
                  <a:pt x="148609" y="341502"/>
                </a:lnTo>
                <a:lnTo>
                  <a:pt x="148608" y="341502"/>
                </a:lnTo>
                <a:lnTo>
                  <a:pt x="0" y="341502"/>
                </a:lnTo>
                <a:close/>
              </a:path>
            </a:pathLst>
          </a:custGeom>
          <a:solidFill>
            <a:srgbClr val="C77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hu-HU" sz="1200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665B24BA-B2B6-4984-BC84-CA437445650B}"/>
              </a:ext>
            </a:extLst>
          </p:cNvPr>
          <p:cNvSpPr/>
          <p:nvPr/>
        </p:nvSpPr>
        <p:spPr>
          <a:xfrm>
            <a:off x="1208457" y="4542595"/>
            <a:ext cx="1106161" cy="341503"/>
          </a:xfrm>
          <a:prstGeom prst="rect">
            <a:avLst/>
          </a:prstGeom>
          <a:solidFill>
            <a:srgbClr val="C77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2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Anyagcsere</a:t>
            </a:r>
          </a:p>
        </p:txBody>
      </p:sp>
      <p:sp>
        <p:nvSpPr>
          <p:cNvPr id="102" name="Téglalap 101">
            <a:extLst>
              <a:ext uri="{FF2B5EF4-FFF2-40B4-BE49-F238E27FC236}">
                <a16:creationId xmlns:a16="http://schemas.microsoft.com/office/drawing/2014/main" xmlns="" id="{8456CF80-4D38-415B-ABDC-487CD0B968D5}"/>
              </a:ext>
            </a:extLst>
          </p:cNvPr>
          <p:cNvSpPr/>
          <p:nvPr/>
        </p:nvSpPr>
        <p:spPr>
          <a:xfrm>
            <a:off x="4773751" y="4538409"/>
            <a:ext cx="947614" cy="3415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2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Veszteség</a:t>
            </a:r>
          </a:p>
        </p:txBody>
      </p:sp>
      <p:sp>
        <p:nvSpPr>
          <p:cNvPr id="105" name="Szabadkézi sokszög: alakzat 104">
            <a:extLst>
              <a:ext uri="{FF2B5EF4-FFF2-40B4-BE49-F238E27FC236}">
                <a16:creationId xmlns:a16="http://schemas.microsoft.com/office/drawing/2014/main" xmlns="" id="{3F909D21-EDD7-48F5-8ADF-21C78E0B0E82}"/>
              </a:ext>
            </a:extLst>
          </p:cNvPr>
          <p:cNvSpPr/>
          <p:nvPr/>
        </p:nvSpPr>
        <p:spPr>
          <a:xfrm>
            <a:off x="5572756" y="4538409"/>
            <a:ext cx="148609" cy="341502"/>
          </a:xfrm>
          <a:custGeom>
            <a:avLst/>
            <a:gdLst>
              <a:gd name="connsiteX0" fmla="*/ 0 w 148609"/>
              <a:gd name="connsiteY0" fmla="*/ 0 h 341502"/>
              <a:gd name="connsiteX1" fmla="*/ 148608 w 148609"/>
              <a:gd name="connsiteY1" fmla="*/ 0 h 341502"/>
              <a:gd name="connsiteX2" fmla="*/ 148609 w 148609"/>
              <a:gd name="connsiteY2" fmla="*/ 0 h 341502"/>
              <a:gd name="connsiteX3" fmla="*/ 148609 w 148609"/>
              <a:gd name="connsiteY3" fmla="*/ 341502 h 341502"/>
              <a:gd name="connsiteX4" fmla="*/ 148608 w 148609"/>
              <a:gd name="connsiteY4" fmla="*/ 341502 h 341502"/>
              <a:gd name="connsiteX5" fmla="*/ 0 w 148609"/>
              <a:gd name="connsiteY5" fmla="*/ 341502 h 34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9" h="341502">
                <a:moveTo>
                  <a:pt x="0" y="0"/>
                </a:moveTo>
                <a:lnTo>
                  <a:pt x="148608" y="0"/>
                </a:lnTo>
                <a:lnTo>
                  <a:pt x="148609" y="0"/>
                </a:lnTo>
                <a:lnTo>
                  <a:pt x="148609" y="341502"/>
                </a:lnTo>
                <a:lnTo>
                  <a:pt x="148608" y="341502"/>
                </a:lnTo>
                <a:lnTo>
                  <a:pt x="0" y="341502"/>
                </a:lnTo>
                <a:close/>
              </a:path>
            </a:pathLst>
          </a:custGeom>
          <a:solidFill>
            <a:srgbClr val="C77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hu-HU" sz="1200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6" name="Téglalap 105">
            <a:extLst>
              <a:ext uri="{FF2B5EF4-FFF2-40B4-BE49-F238E27FC236}">
                <a16:creationId xmlns:a16="http://schemas.microsoft.com/office/drawing/2014/main" xmlns="" id="{13C3BB9A-B387-43C7-8904-BF1160DDF26C}"/>
              </a:ext>
            </a:extLst>
          </p:cNvPr>
          <p:cNvSpPr/>
          <p:nvPr/>
        </p:nvSpPr>
        <p:spPr>
          <a:xfrm>
            <a:off x="5721466" y="4538409"/>
            <a:ext cx="1106161" cy="341503"/>
          </a:xfrm>
          <a:prstGeom prst="rect">
            <a:avLst/>
          </a:prstGeom>
          <a:solidFill>
            <a:srgbClr val="C77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200" b="1" dirty="0">
                <a:solidFill>
                  <a:schemeClr val="tx1"/>
                </a:solidFill>
                <a:latin typeface="DIN PFL" pitchFamily="50" charset="-18"/>
                <a:cs typeface="Segoe UI Semibold" panose="020B0702040204020203" pitchFamily="34" charset="0"/>
              </a:rPr>
              <a:t>Anyagcsere</a:t>
            </a:r>
          </a:p>
        </p:txBody>
      </p:sp>
      <p:sp>
        <p:nvSpPr>
          <p:cNvPr id="36" name="Mosolygó arc 35">
            <a:extLst>
              <a:ext uri="{FF2B5EF4-FFF2-40B4-BE49-F238E27FC236}">
                <a16:creationId xmlns:a16="http://schemas.microsoft.com/office/drawing/2014/main" xmlns="" id="{C55A2F28-4AE9-4E0D-9A4E-F42042B47772}"/>
              </a:ext>
            </a:extLst>
          </p:cNvPr>
          <p:cNvSpPr/>
          <p:nvPr/>
        </p:nvSpPr>
        <p:spPr>
          <a:xfrm>
            <a:off x="1221880" y="2775560"/>
            <a:ext cx="269440" cy="26944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Ötszög 4">
            <a:extLst>
              <a:ext uri="{FF2B5EF4-FFF2-40B4-BE49-F238E27FC236}">
                <a16:creationId xmlns:a16="http://schemas.microsoft.com/office/drawing/2014/main" xmlns="" id="{8715597D-08FD-4F72-A84D-8CAB7E156903}"/>
              </a:ext>
            </a:extLst>
          </p:cNvPr>
          <p:cNvSpPr/>
          <p:nvPr/>
        </p:nvSpPr>
        <p:spPr>
          <a:xfrm>
            <a:off x="179511" y="220810"/>
            <a:ext cx="3858683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EAZYSTIM hatásmechanizmusa</a:t>
            </a:r>
            <a:endParaRPr lang="en-GB" sz="18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Kép 8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2469F6E1-4C68-4570-B149-5CBCC56798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63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1" grpId="1" animBg="1"/>
      <p:bldP spid="109" grpId="0" animBg="1"/>
      <p:bldP spid="109" grpId="1" animBg="1"/>
      <p:bldP spid="98" grpId="0" animBg="1"/>
      <p:bldP spid="98" grpId="1" animBg="1"/>
      <p:bldP spid="142" grpId="0" animBg="1"/>
      <p:bldP spid="150" grpId="0" animBg="1"/>
      <p:bldP spid="152" grpId="0" animBg="1"/>
      <p:bldP spid="152" grpId="1" animBg="1"/>
      <p:bldP spid="154" grpId="0" animBg="1"/>
      <p:bldP spid="154" grpId="1" animBg="1"/>
      <p:bldP spid="156" grpId="0" animBg="1"/>
      <p:bldP spid="156" grpId="1" animBg="1"/>
      <p:bldP spid="11" grpId="0" animBg="1"/>
      <p:bldP spid="85" grpId="0" animBg="1"/>
      <p:bldP spid="10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833633"/>
              </p:ext>
            </p:extLst>
          </p:nvPr>
        </p:nvGraphicFramePr>
        <p:xfrm>
          <a:off x="357338" y="1275606"/>
          <a:ext cx="8429324" cy="34236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8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18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8706">
                  <a:extLst>
                    <a:ext uri="{9D8B030D-6E8A-4147-A177-3AD203B41FA5}">
                      <a16:colId xmlns:a16="http://schemas.microsoft.com/office/drawing/2014/main" xmlns="" val="1383655234"/>
                    </a:ext>
                  </a:extLst>
                </a:gridCol>
              </a:tblGrid>
              <a:tr h="363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Tulajdonságok</a:t>
                      </a:r>
                      <a:endParaRPr lang="hu-HU" sz="14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0743" marR="40743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Tisztított enzimek</a:t>
                      </a: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Fermentációs kivonatok</a:t>
                      </a: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3544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Enzimek</a:t>
                      </a: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Deklarált aktivitás,</a:t>
                      </a:r>
                      <a:r>
                        <a:rPr lang="hu-HU" sz="1200" b="0" u="none" strike="noStrike" baseline="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1-2 enzim</a:t>
                      </a:r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(amiláz, </a:t>
                      </a:r>
                      <a:r>
                        <a:rPr lang="hu-HU" sz="1200" b="0" u="none" strike="noStrike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proteáz</a:t>
                      </a:r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hu-HU" sz="1200" b="0" u="none" strike="noStrike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celluláz</a:t>
                      </a:r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hu-HU" sz="1200" b="0" u="none" strike="noStrike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xilanáz</a:t>
                      </a:r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hu-HU" sz="1200" b="0" u="none" strike="noStrike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glükanáz</a:t>
                      </a:r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stb.), kevés mellék aktivitással.</a:t>
                      </a:r>
                      <a:endParaRPr lang="hu-HU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Sok enzim, kombinált</a:t>
                      </a:r>
                      <a:r>
                        <a:rPr lang="hu-HU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aktivitás sok mellék </a:t>
                      </a:r>
                    </a:p>
                    <a:p>
                      <a:pPr algn="ctr" fontAlgn="ctr"/>
                      <a:r>
                        <a:rPr lang="hu-HU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aktivitással (szélesebb hatásspektrum).</a:t>
                      </a:r>
                      <a:endParaRPr lang="hu-HU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B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Aktivitás</a:t>
                      </a: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Meghatározott aktivitás: </a:t>
                      </a:r>
                      <a:r>
                        <a:rPr lang="hu-HU" sz="1200" b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units</a:t>
                      </a:r>
                      <a:r>
                        <a:rPr lang="hu-HU" sz="12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/g (</a:t>
                      </a:r>
                      <a:r>
                        <a:rPr lang="hu-HU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mennyi enzim található 1 g termékben, ami 1μmol glükóz felszabadítására képes 1 perc alatt.</a:t>
                      </a:r>
                      <a:endParaRPr lang="hu-HU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DIN PFL" pitchFamily="50" charset="-18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Gyakorlati tapasztalatokon nyugvó mátrix értékek.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Mennyiség</a:t>
                      </a: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Kevés enzim, relatíve nagy mennyiségben</a:t>
                      </a:r>
                    </a:p>
                  </a:txBody>
                  <a:tcPr marL="7620" marR="7620" marT="762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Sok</a:t>
                      </a:r>
                      <a:r>
                        <a:rPr lang="hu-HU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enzim, relatíve kis mennyiségben.</a:t>
                      </a:r>
                      <a:endParaRPr lang="hu-HU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8B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Stabilitás</a:t>
                      </a: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Érzékenyebbek a bendőben</a:t>
                      </a:r>
                      <a:r>
                        <a:rPr lang="hu-HU" sz="1200" b="0" u="none" strike="noStrike" baseline="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lévő körülményekre </a:t>
                      </a:r>
                    </a:p>
                    <a:p>
                      <a:pPr algn="ctr" fontAlgn="ctr"/>
                      <a:r>
                        <a:rPr lang="hu-HU" sz="1200" b="0" u="none" strike="noStrike" baseline="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(pH, hőmérséklet, enzimek stb.) </a:t>
                      </a:r>
                    </a:p>
                    <a:p>
                      <a:pPr algn="ctr" fontAlgn="ctr"/>
                      <a:r>
                        <a:rPr lang="hu-HU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hu-HU" sz="1200" b="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Beauchemin</a:t>
                      </a:r>
                      <a:r>
                        <a:rPr lang="hu-HU" sz="12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 és </a:t>
                      </a:r>
                      <a:r>
                        <a:rPr lang="hu-HU" sz="1200" b="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mtsai</a:t>
                      </a:r>
                      <a:r>
                        <a:rPr lang="hu-HU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, 2003; </a:t>
                      </a:r>
                      <a:r>
                        <a:rPr lang="hu-HU" sz="1200" b="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Vicini</a:t>
                      </a:r>
                      <a:r>
                        <a:rPr lang="hu-HU" sz="12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 és </a:t>
                      </a:r>
                      <a:r>
                        <a:rPr lang="hu-HU" sz="1200" b="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mtsai</a:t>
                      </a:r>
                      <a:r>
                        <a:rPr lang="hu-HU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, 2003).</a:t>
                      </a:r>
                      <a:endParaRPr lang="hu-HU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DIN PFL" pitchFamily="50" charset="-18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A bendőfolyadékhoz sokkal inkább hasonló összetétel.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Összetétel</a:t>
                      </a: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Szinte kizárólag enzim/</a:t>
                      </a:r>
                      <a:r>
                        <a:rPr lang="hu-HU" sz="1200" b="0" u="none" strike="noStrike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ek</a:t>
                      </a:r>
                      <a:r>
                        <a:rPr lang="hu-HU" sz="1200" b="0" u="none" strike="noStrike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Az enzimek mellett</a:t>
                      </a:r>
                      <a:r>
                        <a:rPr lang="hu-HU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 egyéb fermentációs termékek: </a:t>
                      </a:r>
                      <a:r>
                        <a:rPr lang="hu-HU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aminosavak, nukleinsavak, </a:t>
                      </a:r>
                    </a:p>
                    <a:p>
                      <a:pPr algn="ctr" fontAlgn="ctr"/>
                      <a:r>
                        <a:rPr lang="hu-HU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vitaminok stb. („élesztő-effektus”).</a:t>
                      </a:r>
                    </a:p>
                  </a:txBody>
                  <a:tcPr marL="7620" marR="7620" marT="7620" marB="0" anchor="ctr">
                    <a:solidFill>
                      <a:srgbClr val="F8B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Ötszög 4">
            <a:extLst>
              <a:ext uri="{FF2B5EF4-FFF2-40B4-BE49-F238E27FC236}">
                <a16:creationId xmlns:a16="http://schemas.microsoft.com/office/drawing/2014/main" xmlns="" id="{FBAFD01A-4195-4725-AA35-A204D1241C00}"/>
              </a:ext>
            </a:extLst>
          </p:cNvPr>
          <p:cNvSpPr/>
          <p:nvPr/>
        </p:nvSpPr>
        <p:spPr>
          <a:xfrm>
            <a:off x="179512" y="220810"/>
            <a:ext cx="3672408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Enzimtermékek összehasonlítása</a:t>
            </a:r>
            <a:endParaRPr lang="en-GB" sz="18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Kép 2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32836DA4-614B-4E5E-B455-166E664E6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90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602166" y="775771"/>
            <a:ext cx="7930274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lvl="0"/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állomány</a:t>
            </a:r>
            <a:endParaRPr lang="en-GB" sz="1600" u="sng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500 Holstein-Fr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íz tehén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305 napos zárt laktációs termelés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(2018): 9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373 lit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er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Tömegtakarmányokra alapozott takarmányozás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kukoricaszilázs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rozs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-, 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lucernaszenázs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stb.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177800" lvl="0"/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763" lvl="0" indent="-4763"/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kísérlet</a:t>
            </a:r>
            <a:r>
              <a:rPr lang="en-GB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Kontroll és kísérleti csoportok 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14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laktációs párral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laktációs párok kiválogatásának szempontjai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laktációk száma, tejelő napok száma (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DIM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tejtermelés a jelenlegi és a korábbi laktációban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DIM: 152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nap (nagytejű csoport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Azonos tartási körülmények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Első és második laktációs tehenek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(5+9 p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ár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8 hetes kísérleti szakasz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július és szeptember között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(h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őstressz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időszaka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463550" lvl="0" indent="-285750">
              <a:buFont typeface="Wingdings" panose="05000000000000000000" pitchFamily="2" charset="2"/>
              <a:buChar char="Ø"/>
            </a:pP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588" lvl="0"/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Kezelés</a:t>
            </a:r>
            <a:r>
              <a:rPr lang="en-GB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177800" lvl="0">
              <a:spcBef>
                <a:spcPts val="300"/>
              </a:spcBef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Kísérleti csoport: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 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3 g EAZYSTIM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Jefo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állat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nap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77800" lvl="0">
              <a:spcBef>
                <a:spcPts val="300"/>
              </a:spcBef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K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ontro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l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l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csoport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cs typeface="Segoe UI Semibold" panose="020B0702040204020203" pitchFamily="34" charset="0"/>
              </a:rPr>
              <a:t>: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cs typeface="Segoe UI" panose="020B0502040204020203" pitchFamily="34" charset="0"/>
              </a:rPr>
              <a:t>nem kapott kezelést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Ötszög 10"/>
          <p:cNvSpPr/>
          <p:nvPr/>
        </p:nvSpPr>
        <p:spPr>
          <a:xfrm>
            <a:off x="179512" y="220810"/>
            <a:ext cx="5472608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Hazai eredmények I. (Belvárdgyulai Mg. </a:t>
            </a:r>
            <a:r>
              <a:rPr lang="hu-HU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Zrt</a:t>
            </a:r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., 2019)</a:t>
            </a:r>
            <a:endParaRPr lang="en-GB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Kép 2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86DCFF77-6604-4726-970F-73E34C9E50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584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Ötszög 11"/>
          <p:cNvSpPr/>
          <p:nvPr/>
        </p:nvSpPr>
        <p:spPr>
          <a:xfrm>
            <a:off x="179512" y="220810"/>
            <a:ext cx="5472608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Hazai eredmények I. (Belvárdgyulai Mg. </a:t>
            </a:r>
            <a:r>
              <a:rPr lang="hu-HU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Zrt</a:t>
            </a:r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., 2019)</a:t>
            </a:r>
            <a:endParaRPr lang="en-GB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0513196"/>
              </p:ext>
            </p:extLst>
          </p:nvPr>
        </p:nvGraphicFramePr>
        <p:xfrm>
          <a:off x="449543" y="2458723"/>
          <a:ext cx="8244915" cy="1624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7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7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16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61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33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06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78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69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2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noProof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Kezelés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Napi tejtermelés (kg/nap</a:t>
                      </a:r>
                      <a:r>
                        <a:rPr lang="en-GB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)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Tejzsír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(%)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Tejfehérje (%)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Tejzsír termelés (kg/nap)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Tejfehérje termelés (kg/nap)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ea typeface="Calibri" panose="020F0502020204030204" pitchFamily="34" charset="0"/>
                          <a:cs typeface="Segoe UI Semibold" panose="020B0702040204020203" pitchFamily="34" charset="0"/>
                        </a:rPr>
                        <a:t>FCM</a:t>
                      </a:r>
                      <a:r>
                        <a:rPr lang="hu-HU" sz="1100" b="0" baseline="3000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ea typeface="Calibri" panose="020F0502020204030204" pitchFamily="34" charset="0"/>
                          <a:cs typeface="Segoe UI Semibold" panose="020B0702040204020203" pitchFamily="34" charset="0"/>
                        </a:rPr>
                        <a:t>1</a:t>
                      </a:r>
                      <a:r>
                        <a:rPr lang="hu-HU" sz="11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ea typeface="Calibri" panose="020F0502020204030204" pitchFamily="34" charset="0"/>
                          <a:cs typeface="Segoe UI Semibold" panose="020B0702040204020203" pitchFamily="34" charset="0"/>
                        </a:rPr>
                        <a:t> (kg)</a:t>
                      </a:r>
                      <a:endParaRPr lang="en-GB" sz="11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740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ea typeface="+mn-ea"/>
                          <a:cs typeface="Segoe UI Semibold" panose="020B0702040204020203" pitchFamily="34" charset="0"/>
                        </a:rPr>
                        <a:t>1. Laktációs tehenek</a:t>
                      </a:r>
                      <a:r>
                        <a:rPr lang="en-GB" sz="12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 </a:t>
                      </a:r>
                      <a:endParaRPr lang="en-GB" sz="12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K</a:t>
                      </a:r>
                      <a:r>
                        <a:rPr lang="en-GB" sz="1200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ontrol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l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37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09</a:t>
                      </a:r>
                      <a:r>
                        <a:rPr lang="en-GB" sz="1200" kern="1200" baseline="30000" noProof="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a</a:t>
                      </a: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38</a:t>
                      </a:r>
                      <a:r>
                        <a:rPr lang="hu-HU" sz="1200" kern="1200" baseline="30000" noProof="0" dirty="0">
                          <a:solidFill>
                            <a:schemeClr val="dk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b</a:t>
                      </a:r>
                      <a:endParaRPr lang="en-GB" sz="1200" kern="1200" baseline="30000" noProof="0" dirty="0">
                        <a:solidFill>
                          <a:schemeClr val="dk1"/>
                        </a:solidFill>
                        <a:effectLst/>
                        <a:latin typeface="DIN PFL" pitchFamily="50" charset="-18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15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25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32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74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188A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Kísérleti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35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6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51</a:t>
                      </a:r>
                      <a:r>
                        <a:rPr lang="en-GB" sz="1200" kern="1200" baseline="30000" noProof="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b</a:t>
                      </a: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45</a:t>
                      </a:r>
                      <a:r>
                        <a:rPr lang="hu-HU" sz="1200" kern="1200" baseline="30000" noProof="0" dirty="0">
                          <a:solidFill>
                            <a:schemeClr val="dk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a</a:t>
                      </a:r>
                      <a:endParaRPr lang="en-GB" sz="1200" kern="1200" baseline="30000" noProof="0" dirty="0">
                        <a:solidFill>
                          <a:schemeClr val="dk1"/>
                        </a:solidFill>
                        <a:effectLst/>
                        <a:latin typeface="DIN PFL" pitchFamily="50" charset="-18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1</a:t>
                      </a:r>
                      <a:r>
                        <a:rPr lang="hu-HU" sz="1200" b="0" noProof="0" dirty="0">
                          <a:solidFill>
                            <a:srgbClr val="FF0000"/>
                          </a:solidFill>
                          <a:effectLst/>
                          <a:latin typeface="DIN PFL"/>
                          <a:cs typeface="Segoe UI Semibold" panose="020B0702040204020203" pitchFamily="34" charset="0"/>
                        </a:rPr>
                        <a:t>,</a:t>
                      </a:r>
                      <a:r>
                        <a:rPr lang="en-GB" sz="1200" b="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25</a:t>
                      </a:r>
                      <a:endParaRPr lang="en-GB" sz="1200" b="0" noProof="0" dirty="0">
                        <a:solidFill>
                          <a:srgbClr val="FF0000"/>
                        </a:solidFill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23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33</a:t>
                      </a:r>
                      <a:r>
                        <a:rPr lang="hu-HU" sz="1200" b="0" noProof="0" dirty="0">
                          <a:solidFill>
                            <a:srgbClr val="FF0000"/>
                          </a:solidFill>
                          <a:effectLst/>
                          <a:latin typeface="DIN PFL"/>
                          <a:cs typeface="Segoe UI Semibold" panose="020B0702040204020203" pitchFamily="34" charset="0"/>
                        </a:rPr>
                        <a:t>,</a:t>
                      </a:r>
                      <a:r>
                        <a:rPr lang="en-GB" sz="1200" b="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0</a:t>
                      </a:r>
                      <a:endParaRPr lang="en-GB" sz="1200" b="0" noProof="0" dirty="0">
                        <a:solidFill>
                          <a:srgbClr val="FF0000"/>
                        </a:solidFill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2. Laktációs</a:t>
                      </a:r>
                      <a:r>
                        <a:rPr lang="hu-HU" sz="1200" b="0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 tehenek</a:t>
                      </a:r>
                      <a:endParaRPr lang="en-GB" sz="1200" b="0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K</a:t>
                      </a:r>
                      <a:r>
                        <a:rPr lang="en-GB" sz="1200" noProof="0" dirty="0" err="1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ontro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l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l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37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</a:t>
                      </a:r>
                      <a:r>
                        <a:rPr lang="en-GB" sz="1200" baseline="300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a</a:t>
                      </a:r>
                      <a:endParaRPr lang="en-GB" sz="1200" baseline="300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55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36</a:t>
                      </a:r>
                      <a:r>
                        <a:rPr lang="hu-HU" sz="1200" baseline="300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a</a:t>
                      </a:r>
                      <a:endParaRPr lang="en-GB" sz="1200" baseline="300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31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24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34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5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A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7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4188A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Kísérleti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37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8</a:t>
                      </a:r>
                      <a:r>
                        <a:rPr lang="en-GB" sz="1200" kern="1200" baseline="30000" noProof="0" dirty="0">
                          <a:solidFill>
                            <a:schemeClr val="dk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b</a:t>
                      </a: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76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31</a:t>
                      </a:r>
                      <a:r>
                        <a:rPr lang="hu-HU" sz="1200" kern="1200" baseline="30000" noProof="0" dirty="0">
                          <a:solidFill>
                            <a:schemeClr val="dk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b</a:t>
                      </a:r>
                      <a:endParaRPr lang="en-GB" sz="1200" kern="1200" baseline="30000" noProof="0" dirty="0">
                        <a:solidFill>
                          <a:schemeClr val="dk1"/>
                        </a:solidFill>
                        <a:effectLst/>
                        <a:latin typeface="DIN PFL" pitchFamily="50" charset="-18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ea typeface="+mn-ea"/>
                          <a:cs typeface="Segoe UI Semibold" panose="020B0702040204020203" pitchFamily="34" charset="0"/>
                        </a:rPr>
                        <a:t>1</a:t>
                      </a:r>
                      <a:r>
                        <a:rPr lang="hu-HU" sz="1200" b="0" kern="1200" noProof="0" dirty="0">
                          <a:solidFill>
                            <a:srgbClr val="FF0000"/>
                          </a:solidFill>
                          <a:effectLst/>
                          <a:latin typeface="DIN PFL"/>
                          <a:ea typeface="+mn-ea"/>
                          <a:cs typeface="Segoe UI Semibold" panose="020B0702040204020203" pitchFamily="34" charset="0"/>
                        </a:rPr>
                        <a:t>,</a:t>
                      </a:r>
                      <a:r>
                        <a:rPr lang="en-GB" sz="1200" b="0" kern="120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ea typeface="+mn-ea"/>
                          <a:cs typeface="Segoe UI Semibold" panose="020B0702040204020203" pitchFamily="34" charset="0"/>
                        </a:rPr>
                        <a:t>42</a:t>
                      </a: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200" noProof="0" dirty="0"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noProof="0" dirty="0"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25</a:t>
                      </a:r>
                      <a:endParaRPr lang="en-GB" sz="1200" noProof="0" dirty="0"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36</a:t>
                      </a:r>
                      <a:r>
                        <a:rPr lang="hu-HU" sz="1200" b="0" noProof="0" dirty="0">
                          <a:solidFill>
                            <a:srgbClr val="FF0000"/>
                          </a:solidFill>
                          <a:effectLst/>
                          <a:latin typeface="DIN PFL"/>
                          <a:cs typeface="Segoe UI Semibold" panose="020B0702040204020203" pitchFamily="34" charset="0"/>
                        </a:rPr>
                        <a:t>,</a:t>
                      </a:r>
                      <a:r>
                        <a:rPr lang="en-GB" sz="1200" b="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4</a:t>
                      </a:r>
                      <a:endParaRPr lang="en-GB" sz="1200" b="0" noProof="0" dirty="0">
                        <a:solidFill>
                          <a:srgbClr val="FF0000"/>
                        </a:solidFill>
                        <a:effectLst/>
                        <a:latin typeface="DIN PFL" pitchFamily="50" charset="-18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8B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3328865" y="4155957"/>
            <a:ext cx="5419599" cy="25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6695" algn="r">
              <a:lnSpc>
                <a:spcPct val="107000"/>
              </a:lnSpc>
              <a:spcAft>
                <a:spcPts val="0"/>
              </a:spcAft>
            </a:pPr>
            <a:r>
              <a:rPr lang="en-GB" sz="1000" baseline="30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1</a:t>
            </a:r>
            <a:r>
              <a:rPr lang="en-GB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FCM, 4% </a:t>
            </a:r>
            <a:r>
              <a:rPr lang="hu-HU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zsírra korrigált tejtermelés</a:t>
            </a:r>
            <a:r>
              <a:rPr lang="en-GB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 (kg/</a:t>
            </a:r>
            <a:r>
              <a:rPr lang="hu-HU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nap</a:t>
            </a:r>
            <a:r>
              <a:rPr lang="en-GB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) = (0,4 × kg </a:t>
            </a:r>
            <a:r>
              <a:rPr lang="hu-HU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tej</a:t>
            </a:r>
            <a:r>
              <a:rPr lang="en-GB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) + (0,15 × kg </a:t>
            </a:r>
            <a:r>
              <a:rPr lang="hu-HU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tej</a:t>
            </a:r>
            <a:r>
              <a:rPr lang="en-GB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 × </a:t>
            </a:r>
            <a:r>
              <a:rPr lang="hu-HU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zsír</a:t>
            </a:r>
            <a:r>
              <a:rPr lang="en-GB" sz="1000" dirty="0">
                <a:solidFill>
                  <a:srgbClr val="2A5B69"/>
                </a:solidFill>
                <a:latin typeface="DIN PFL" pitchFamily="50" charset="-18"/>
                <a:ea typeface="Calibri" panose="020F0502020204030204" pitchFamily="34" charset="0"/>
                <a:cs typeface="Segoe UI" panose="020B0502040204020203" pitchFamily="34" charset="0"/>
              </a:rPr>
              <a:t> %)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52E516DE-53E8-4E64-A287-78760AABE097}"/>
              </a:ext>
            </a:extLst>
          </p:cNvPr>
          <p:cNvSpPr/>
          <p:nvPr/>
        </p:nvSpPr>
        <p:spPr>
          <a:xfrm>
            <a:off x="251521" y="1060564"/>
            <a:ext cx="8640960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naponta megtermelt tejzsír mennyisége mindkét korosztály esetében (1. és 2. laktációs állatok) kb.</a:t>
            </a:r>
            <a:r>
              <a:rPr lang="en-US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100 g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hu-HU" sz="16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mal</a:t>
            </a:r>
            <a:r>
              <a:rPr lang="en-US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több volt az enzimkiegészítést fogyasztó állatokhoz képest.</a:t>
            </a:r>
            <a:endParaRPr lang="en-US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4%-os tejzsírra korrigált tejtermelésben </a:t>
            </a:r>
            <a:r>
              <a:rPr lang="en-US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FCM, 4%</a:t>
            </a:r>
            <a:r>
              <a:rPr lang="en-US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első laktációs teheneknél 1, míg a második laktációsoknál közel 2</a:t>
            </a:r>
            <a:r>
              <a:rPr lang="en-US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kg </a:t>
            </a:r>
            <a:r>
              <a:rPr lang="hu-HU" sz="16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többlet mutatkozott a kísérleti csoportokban.</a:t>
            </a:r>
            <a:endParaRPr lang="en-US" sz="16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FA02BB52-5F2E-4265-8AC6-63F338990AB0}"/>
              </a:ext>
            </a:extLst>
          </p:cNvPr>
          <p:cNvSpPr txBox="1"/>
          <p:nvPr/>
        </p:nvSpPr>
        <p:spPr>
          <a:xfrm>
            <a:off x="8100392" y="4820656"/>
            <a:ext cx="868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dirty="0">
                <a:solidFill>
                  <a:srgbClr val="E1F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a;b: p≤0,05</a:t>
            </a:r>
          </a:p>
        </p:txBody>
      </p:sp>
      <p:pic>
        <p:nvPicPr>
          <p:cNvPr id="5" name="Kép 4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BB0342D9-6141-4FF7-BA43-449E46A68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89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611560" y="724304"/>
            <a:ext cx="80648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lvl="0"/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állomány:</a:t>
            </a:r>
            <a:endParaRPr lang="en-GB" sz="1600" u="sng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930 Holstein-Fr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íz tehén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305 napos zárt laktációs termelés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(2018):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10.500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lit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er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Tömegtakarmányokra alapozott takarmányozás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kukoricaszilázs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rozs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-, 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lucernaszenázs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stb.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177800" lvl="0"/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763" lvl="0" indent="-4763"/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etetési teszt</a:t>
            </a:r>
            <a:r>
              <a:rPr lang="en-GB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lass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kus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„off-on”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kísérleti elrendezés az egész termelő állomány bevonásával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kb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 760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tehén)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ontro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időszak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 2019.09.12. – 2019.10.11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Etetési időszak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 2019.10.12. – 2019.11.15.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Vizsgált p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aram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é</a:t>
            </a:r>
            <a:r>
              <a:rPr lang="en-GB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ter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tejtermelés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tejzsír és -fehérje termelés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szomatikus sejtszám (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SCC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lvl="0" indent="-285750">
              <a:buFont typeface="Wingdings" panose="05000000000000000000" pitchFamily="2" charset="2"/>
              <a:buChar char="Ø"/>
            </a:pP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588" lvl="0"/>
            <a:r>
              <a:rPr lang="hu-HU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Kezelés</a:t>
            </a:r>
            <a:r>
              <a:rPr lang="en-GB" sz="1600" u="sng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4635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kontroll időszak alatt nem volt kiegészítés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635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EAZYSTIM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tejelő abrakba került bekeverésre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(0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55 g/kg)</a:t>
            </a:r>
          </a:p>
          <a:p>
            <a:pPr marL="463550" lvl="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Az etetés ideje alatt a tejelő csoportok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fogadó, nagy- és közepes tejű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állatai naponta 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1 g EAZYSTIM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hu-HU" sz="1400" dirty="0" err="1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et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kaptak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Ötszög 10"/>
          <p:cNvSpPr/>
          <p:nvPr/>
        </p:nvSpPr>
        <p:spPr>
          <a:xfrm>
            <a:off x="179512" y="220810"/>
            <a:ext cx="6408712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Hazai eredmények II. (</a:t>
            </a:r>
            <a:r>
              <a:rPr lang="en-GB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Lajta-Hanság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Zrt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Mosonszolnok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2019)</a:t>
            </a:r>
          </a:p>
        </p:txBody>
      </p:sp>
      <p:pic>
        <p:nvPicPr>
          <p:cNvPr id="2" name="Kép 1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6EFABC99-79E5-4263-8DA8-712F38DAA2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54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93429" y="1196346"/>
            <a:ext cx="3082427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tejtermelésben nem volt szignifikáns különbség.</a:t>
            </a:r>
            <a:b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sz="12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A tejzsír termelés szignifikánsan nagyobb volt az etetési időszakban.</a:t>
            </a:r>
            <a:b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sz="12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Javulás mutatkozott a szomatikus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sejtszám mennyiségében</a:t>
            </a:r>
            <a:r>
              <a:rPr lang="en-GB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(SCC)</a:t>
            </a:r>
            <a:r>
              <a:rPr lang="hu-HU" sz="14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GB" sz="1400" dirty="0">
              <a:solidFill>
                <a:srgbClr val="2A5B69"/>
              </a:solidFill>
              <a:latin typeface="DIN PFL" pitchFamily="50" charset="-18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263025" y="3630361"/>
          <a:ext cx="8617951" cy="1101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1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81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2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77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9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Átl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.</a:t>
                      </a:r>
                      <a:r>
                        <a:rPr lang="hu-HU" sz="1400" u="none" strike="noStrike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 tejtermelés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 (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tehén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/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n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a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p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Átl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. tejzsír </a:t>
                      </a:r>
                      <a:r>
                        <a:rPr lang="hu-HU" sz="1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term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. 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(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tehén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/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nap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Tejzsír</a:t>
                      </a:r>
                      <a:r>
                        <a:rPr lang="hu-HU" sz="1400" u="none" strike="noStrike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%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Átl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. tejfehérje </a:t>
                      </a:r>
                      <a:r>
                        <a:rPr lang="hu-HU" sz="1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term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.</a:t>
                      </a:r>
                      <a:r>
                        <a:rPr lang="hu-HU" sz="1400" u="none" strike="noStrike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(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tehén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/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nap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Tejfehérje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 %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854"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Kontroll</a:t>
                      </a:r>
                      <a:r>
                        <a:rPr lang="hu-HU" sz="1400" u="none" strike="noStrike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 időszak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32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31 kg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12 kg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48%</a:t>
                      </a:r>
                      <a:r>
                        <a:rPr lang="hu-HU" sz="1400" u="none" strike="noStrike" baseline="300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a</a:t>
                      </a:r>
                      <a:endParaRPr lang="en-GB" sz="1400" b="0" i="0" u="none" strike="noStrike" baseline="30000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05 kg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25%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854"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Etetési időszak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32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21 kg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1</a:t>
                      </a:r>
                      <a:r>
                        <a:rPr lang="hu-HU" sz="14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,</a:t>
                      </a:r>
                      <a:r>
                        <a:rPr lang="en-GB" sz="14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17 kg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3</a:t>
                      </a:r>
                      <a:r>
                        <a:rPr lang="hu-HU" sz="1400" u="none" strike="noStrike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cs typeface="Segoe UI Semibold" panose="020B0702040204020203" pitchFamily="34" charset="0"/>
                        </a:rPr>
                        <a:t>64%</a:t>
                      </a:r>
                      <a:r>
                        <a:rPr lang="hu-HU" sz="1400" u="none" strike="noStrike" kern="1200" baseline="3000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ea typeface="+mn-ea"/>
                          <a:cs typeface="Segoe UI Semibold" panose="020B0702040204020203" pitchFamily="34" charset="0"/>
                        </a:rPr>
                        <a:t>b</a:t>
                      </a:r>
                      <a:endParaRPr lang="en-GB" sz="1400" u="none" strike="noStrike" kern="1200" baseline="30000" noProof="0" dirty="0">
                        <a:solidFill>
                          <a:srgbClr val="FF0000"/>
                        </a:solidFill>
                        <a:effectLst/>
                        <a:latin typeface="DIN PFL" pitchFamily="50" charset="-18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hu-HU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05 kg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27%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319461" y="1275606"/>
          <a:ext cx="5544615" cy="182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82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84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65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K</a:t>
                      </a:r>
                      <a:r>
                        <a:rPr lang="en-GB" sz="1400" b="0" i="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ontro</a:t>
                      </a:r>
                      <a:r>
                        <a:rPr lang="hu-HU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l</a:t>
                      </a:r>
                      <a:r>
                        <a:rPr lang="en-GB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 Semibold" panose="020B0702040204020203" pitchFamily="34" charset="0"/>
                        </a:rPr>
                        <a:t>l</a:t>
                      </a:r>
                      <a:r>
                        <a:rPr lang="hu-HU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 időszak</a:t>
                      </a:r>
                      <a:endParaRPr lang="en-GB" sz="1400" b="0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Etetési</a:t>
                      </a:r>
                      <a:r>
                        <a:rPr lang="hu-HU" sz="1400" b="0" i="0" u="none" strike="noStrike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hu-HU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 Semibold" panose="020B0702040204020203" pitchFamily="34" charset="0"/>
                        </a:rPr>
                        <a:t>időszak</a:t>
                      </a:r>
                      <a:endParaRPr lang="en-GB" sz="1400" b="0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 Semibold" panose="020B07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p</a:t>
                      </a:r>
                      <a:r>
                        <a:rPr lang="en-GB" sz="140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hu-HU" sz="1400" i="1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érték</a:t>
                      </a:r>
                      <a:endParaRPr lang="en-GB" sz="1400" b="1" i="1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7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86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Termelő állatok (db)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782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785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-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6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Átlagos tejtermelés 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(kg/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nap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25261±302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25280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±473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</a:t>
                      </a:r>
                      <a:r>
                        <a:rPr lang="hu-HU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955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86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Átlagos tejzsír termelés 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(kg/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nap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87</a:t>
                      </a:r>
                      <a:r>
                        <a:rPr lang="hu-H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8,7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±15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ea typeface="+mn-ea"/>
                          <a:cs typeface="Segoe UI Semibold" panose="020B0702040204020203" pitchFamily="34" charset="0"/>
                        </a:rPr>
                        <a:t>919</a:t>
                      </a:r>
                      <a:r>
                        <a:rPr lang="hu-HU" sz="14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DIN PFL"/>
                          <a:ea typeface="+mn-ea"/>
                          <a:cs typeface="Segoe UI Semibold" panose="020B0702040204020203" pitchFamily="34" charset="0"/>
                        </a:rPr>
                        <a:t>,1</a:t>
                      </a:r>
                      <a:r>
                        <a:rPr lang="en-GB" sz="14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DIN PFL" pitchFamily="50" charset="-18"/>
                          <a:ea typeface="+mn-ea"/>
                          <a:cs typeface="Segoe UI Semibold" panose="020B0702040204020203" pitchFamily="34" charset="0"/>
                        </a:rPr>
                        <a:t>±25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</a:t>
                      </a:r>
                      <a:r>
                        <a:rPr lang="hu-HU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000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86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Átlagos tejfehérje termelés (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kg/</a:t>
                      </a:r>
                      <a:r>
                        <a:rPr lang="hu-HU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/>
                          <a:cs typeface="Segoe UI" panose="020B0502040204020203" pitchFamily="34" charset="0"/>
                        </a:rPr>
                        <a:t>nap</a:t>
                      </a:r>
                      <a:r>
                        <a:rPr lang="en-GB" sz="1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)</a:t>
                      </a:r>
                      <a:endParaRPr lang="en-GB" sz="140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821</a:t>
                      </a:r>
                      <a:r>
                        <a:rPr lang="hu-H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,4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±17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82</a:t>
                      </a:r>
                      <a:r>
                        <a:rPr lang="hu-H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7,</a:t>
                      </a:r>
                      <a:r>
                        <a:rPr lang="hu-HU" sz="14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7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±15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0</a:t>
                      </a:r>
                      <a:r>
                        <a:rPr lang="hu-HU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230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86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N PFL" pitchFamily="50" charset="-18"/>
                          <a:cs typeface="Segoe UI" panose="020B0502040204020203" pitchFamily="34" charset="0"/>
                        </a:rPr>
                        <a:t>SCC x 1000</a:t>
                      </a:r>
                    </a:p>
                  </a:txBody>
                  <a:tcPr marL="7620" marR="7620" marT="7620" marB="0" anchor="b">
                    <a:solidFill>
                      <a:srgbClr val="C7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241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hu-H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54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222</a:t>
                      </a:r>
                      <a:r>
                        <a:rPr lang="hu-HU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GB" sz="1400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cs typeface="Segoe UI" panose="020B0502040204020203" pitchFamily="34" charset="0"/>
                        </a:rPr>
                        <a:t>7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 pitchFamily="50" charset="-18"/>
                          <a:ea typeface="+mn-ea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hu-H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ea typeface="+mn-ea"/>
                          <a:cs typeface="Segoe UI" panose="020B0502040204020203" pitchFamily="34" charset="0"/>
                        </a:rPr>
                        <a:t>34</a:t>
                      </a:r>
                      <a:endParaRPr lang="en-GB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1" u="none" strike="noStrike" noProof="0" dirty="0">
                          <a:solidFill>
                            <a:schemeClr val="tx1"/>
                          </a:solidFill>
                          <a:effectLst/>
                          <a:latin typeface="DIN PFL"/>
                          <a:cs typeface="Segoe UI" panose="020B0502040204020203" pitchFamily="34" charset="0"/>
                        </a:rPr>
                        <a:t>0,095</a:t>
                      </a:r>
                      <a:endParaRPr lang="en-GB" sz="1200" b="0" i="1" u="none" strike="noStrike" noProof="0" dirty="0">
                        <a:solidFill>
                          <a:schemeClr val="tx1"/>
                        </a:solidFill>
                        <a:effectLst/>
                        <a:latin typeface="DIN PFL" pitchFamily="50" charset="-18"/>
                        <a:cs typeface="Segoe UI" panose="020B05020402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7596336" y="3129363"/>
            <a:ext cx="1267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Sig. diff. </a:t>
            </a:r>
            <a:r>
              <a:rPr lang="hu-HU" sz="11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GB" sz="11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≤0</a:t>
            </a:r>
            <a:r>
              <a:rPr lang="hu-HU" sz="11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GB" sz="1100" dirty="0">
                <a:solidFill>
                  <a:srgbClr val="2A5B69"/>
                </a:solidFill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05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7884368" y="4803028"/>
            <a:ext cx="979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100" dirty="0">
                <a:solidFill>
                  <a:srgbClr val="2A5B6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a;b: p≤0,05</a:t>
            </a:r>
          </a:p>
        </p:txBody>
      </p:sp>
      <p:pic>
        <p:nvPicPr>
          <p:cNvPr id="4" name="Kép 3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CAD1D824-16C3-4A00-9E17-AFC8607715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960" y="166726"/>
            <a:ext cx="1275528" cy="519377"/>
          </a:xfrm>
          <a:prstGeom prst="rect">
            <a:avLst/>
          </a:prstGeom>
        </p:spPr>
      </p:pic>
      <p:sp>
        <p:nvSpPr>
          <p:cNvPr id="6" name="Ötszög 10">
            <a:extLst>
              <a:ext uri="{FF2B5EF4-FFF2-40B4-BE49-F238E27FC236}">
                <a16:creationId xmlns:a16="http://schemas.microsoft.com/office/drawing/2014/main" xmlns="" id="{D8E8203A-40F2-4103-88EA-578BA87A7302}"/>
              </a:ext>
            </a:extLst>
          </p:cNvPr>
          <p:cNvSpPr/>
          <p:nvPr/>
        </p:nvSpPr>
        <p:spPr>
          <a:xfrm>
            <a:off x="179512" y="220810"/>
            <a:ext cx="6408712" cy="432048"/>
          </a:xfrm>
          <a:prstGeom prst="homePlate">
            <a:avLst/>
          </a:prstGeom>
          <a:solidFill>
            <a:srgbClr val="C7702F"/>
          </a:solidFill>
          <a:ln w="127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Hazai eredmények II. (</a:t>
            </a:r>
            <a:r>
              <a:rPr lang="en-GB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Lajta-Hanság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Zrt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hu-HU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Mosonszolnok</a:t>
            </a:r>
            <a:r>
              <a:rPr lang="en-GB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FL" pitchFamily="50" charset="-18"/>
                <a:ea typeface="Segoe UI" panose="020B0502040204020203" pitchFamily="34" charset="0"/>
                <a:cs typeface="Segoe UI" panose="020B0502040204020203" pitchFamily="34" charset="0"/>
              </a:rPr>
              <a:t> 2019)</a:t>
            </a:r>
          </a:p>
        </p:txBody>
      </p:sp>
    </p:spTree>
    <p:extLst>
      <p:ext uri="{BB962C8B-B14F-4D97-AF65-F5344CB8AC3E}">
        <p14:creationId xmlns:p14="http://schemas.microsoft.com/office/powerpoint/2010/main" xmlns="" val="245251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5205</TotalTime>
  <Words>1054</Words>
  <Application>Microsoft Office PowerPoint</Application>
  <PresentationFormat>Diavetítés a képernyőre (16:9 oldalarány)</PresentationFormat>
  <Paragraphs>199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Lilu</dc:creator>
  <cp:lastModifiedBy>Windows-felhasználó</cp:lastModifiedBy>
  <cp:revision>431</cp:revision>
  <dcterms:created xsi:type="dcterms:W3CDTF">2018-05-31T11:52:04Z</dcterms:created>
  <dcterms:modified xsi:type="dcterms:W3CDTF">2021-03-24T10:13:25Z</dcterms:modified>
</cp:coreProperties>
</file>